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50"/>
  </p:notesMasterIdLst>
  <p:handoutMasterIdLst>
    <p:handoutMasterId r:id="rId51"/>
  </p:handoutMasterIdLst>
  <p:sldIdLst>
    <p:sldId id="307" r:id="rId2"/>
    <p:sldId id="502" r:id="rId3"/>
    <p:sldId id="613" r:id="rId4"/>
    <p:sldId id="584" r:id="rId5"/>
    <p:sldId id="585" r:id="rId6"/>
    <p:sldId id="586" r:id="rId7"/>
    <p:sldId id="587" r:id="rId8"/>
    <p:sldId id="588" r:id="rId9"/>
    <p:sldId id="605" r:id="rId10"/>
    <p:sldId id="616" r:id="rId11"/>
    <p:sldId id="589" r:id="rId12"/>
    <p:sldId id="614" r:id="rId13"/>
    <p:sldId id="615" r:id="rId14"/>
    <p:sldId id="606" r:id="rId15"/>
    <p:sldId id="607" r:id="rId16"/>
    <p:sldId id="608" r:id="rId17"/>
    <p:sldId id="596" r:id="rId18"/>
    <p:sldId id="598" r:id="rId19"/>
    <p:sldId id="629" r:id="rId20"/>
    <p:sldId id="631" r:id="rId21"/>
    <p:sldId id="630" r:id="rId22"/>
    <p:sldId id="628" r:id="rId23"/>
    <p:sldId id="599" r:id="rId24"/>
    <p:sldId id="600" r:id="rId25"/>
    <p:sldId id="601" r:id="rId26"/>
    <p:sldId id="602" r:id="rId27"/>
    <p:sldId id="603" r:id="rId28"/>
    <p:sldId id="604" r:id="rId29"/>
    <p:sldId id="611" r:id="rId30"/>
    <p:sldId id="612" r:id="rId31"/>
    <p:sldId id="622" r:id="rId32"/>
    <p:sldId id="617" r:id="rId33"/>
    <p:sldId id="621" r:id="rId34"/>
    <p:sldId id="620" r:id="rId35"/>
    <p:sldId id="626" r:id="rId36"/>
    <p:sldId id="627" r:id="rId37"/>
    <p:sldId id="619" r:id="rId38"/>
    <p:sldId id="593" r:id="rId39"/>
    <p:sldId id="590" r:id="rId40"/>
    <p:sldId id="624" r:id="rId41"/>
    <p:sldId id="625" r:id="rId42"/>
    <p:sldId id="591" r:id="rId43"/>
    <p:sldId id="592" r:id="rId44"/>
    <p:sldId id="597" r:id="rId45"/>
    <p:sldId id="594" r:id="rId46"/>
    <p:sldId id="623" r:id="rId47"/>
    <p:sldId id="524" r:id="rId48"/>
    <p:sldId id="306" r:id="rId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현우" initials="김" lastIdx="4" clrIdx="0">
    <p:extLst>
      <p:ext uri="{19B8F6BF-5375-455C-9EA6-DF929625EA0E}">
        <p15:presenceInfo xmlns:p15="http://schemas.microsoft.com/office/powerpoint/2012/main" userId="김현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EFEFE"/>
    <a:srgbClr val="D5FAFB"/>
    <a:srgbClr val="CEEAC7"/>
    <a:srgbClr val="0F02BE"/>
    <a:srgbClr val="38B366"/>
    <a:srgbClr val="0000FF"/>
    <a:srgbClr val="767171"/>
    <a:srgbClr val="3333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6" autoAdjust="0"/>
    <p:restoredTop sz="94660"/>
  </p:normalViewPr>
  <p:slideViewPr>
    <p:cSldViewPr snapToGrid="0">
      <p:cViewPr>
        <p:scale>
          <a:sx n="75" d="100"/>
          <a:sy n="75" d="100"/>
        </p:scale>
        <p:origin x="-264" y="110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94DF4130-072B-4AF2-8EB5-2578286F28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나눔스퀘어" panose="020B0600000101010101" pitchFamily="50" charset="-127"/>
              <a:ea typeface="나눔스퀘어" panose="020B0600000101010101" pitchFamily="50" charset="-127"/>
            </a:endParaRPr>
          </a:p>
        </p:txBody>
      </p:sp>
      <p:sp>
        <p:nvSpPr>
          <p:cNvPr id="3" name="날짜 개체 틀 2">
            <a:extLst>
              <a:ext uri="{FF2B5EF4-FFF2-40B4-BE49-F238E27FC236}">
                <a16:creationId xmlns:a16="http://schemas.microsoft.com/office/drawing/2014/main" id="{92B895AA-FD6F-44C6-A76C-1D269B1C8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CE5D42-0500-4472-901F-236A00EACE0C}" type="datetimeFigureOut">
              <a:rPr lang="ko-KR" altLang="en-US" smtClean="0">
                <a:latin typeface="나눔스퀘어" panose="020B0600000101010101" pitchFamily="50" charset="-127"/>
                <a:ea typeface="나눔스퀘어" panose="020B0600000101010101" pitchFamily="50" charset="-127"/>
              </a:rPr>
              <a:t>2021-01-18</a:t>
            </a:fld>
            <a:endParaRPr lang="ko-KR" altLang="en-US" dirty="0">
              <a:latin typeface="나눔스퀘어" panose="020B0600000101010101" pitchFamily="50" charset="-127"/>
              <a:ea typeface="나눔스퀘어" panose="020B0600000101010101" pitchFamily="50" charset="-127"/>
            </a:endParaRPr>
          </a:p>
        </p:txBody>
      </p:sp>
      <p:sp>
        <p:nvSpPr>
          <p:cNvPr id="4" name="바닥글 개체 틀 3">
            <a:extLst>
              <a:ext uri="{FF2B5EF4-FFF2-40B4-BE49-F238E27FC236}">
                <a16:creationId xmlns:a16="http://schemas.microsoft.com/office/drawing/2014/main" id="{CCF00EBA-A007-42A6-BEAE-06812DB9E0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나눔스퀘어" panose="020B0600000101010101" pitchFamily="50" charset="-127"/>
              <a:ea typeface="나눔스퀘어" panose="020B0600000101010101" pitchFamily="50" charset="-127"/>
            </a:endParaRPr>
          </a:p>
        </p:txBody>
      </p:sp>
      <p:sp>
        <p:nvSpPr>
          <p:cNvPr id="5" name="슬라이드 번호 개체 틀 4">
            <a:extLst>
              <a:ext uri="{FF2B5EF4-FFF2-40B4-BE49-F238E27FC236}">
                <a16:creationId xmlns:a16="http://schemas.microsoft.com/office/drawing/2014/main" id="{FF7AE90F-9FF0-42A3-996F-74ACC7CD60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4B7136-8AB8-46C2-8B7B-9AEEF8621D2B}" type="slidenum">
              <a:rPr lang="ko-KR" altLang="en-US" smtClean="0">
                <a:latin typeface="나눔스퀘어" panose="020B0600000101010101" pitchFamily="50" charset="-127"/>
                <a:ea typeface="나눔스퀘어" panose="020B0600000101010101" pitchFamily="50" charset="-127"/>
              </a:rPr>
              <a:t>‹#›</a:t>
            </a:fld>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86622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나눔스퀘어" panose="020B0600000101010101" pitchFamily="50" charset="-127"/>
                <a:ea typeface="나눔스퀘어" panose="020B060000010101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나눔스퀘어" panose="020B0600000101010101" pitchFamily="50" charset="-127"/>
                <a:ea typeface="나눔스퀘어" panose="020B0600000101010101" pitchFamily="50" charset="-127"/>
              </a:defRPr>
            </a:lvl1pPr>
          </a:lstStyle>
          <a:p>
            <a:fld id="{86EB6137-3C75-462B-80F3-814A34616123}" type="datetimeFigureOut">
              <a:rPr lang="ko-KR" altLang="en-US" smtClean="0"/>
              <a:pPr/>
              <a:t>2021-01-18</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나눔스퀘어" panose="020B0600000101010101" pitchFamily="50" charset="-127"/>
                <a:ea typeface="나눔스퀘어" panose="020B060000010101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나눔스퀘어" panose="020B0600000101010101" pitchFamily="50" charset="-127"/>
                <a:ea typeface="나눔스퀘어" panose="020B0600000101010101" pitchFamily="50" charset="-127"/>
              </a:defRPr>
            </a:lvl1pPr>
          </a:lstStyle>
          <a:p>
            <a:fld id="{EF550A4F-5942-4F31-BCCA-69E8359A8007}" type="slidenum">
              <a:rPr lang="ko-KR" altLang="en-US" smtClean="0"/>
              <a:pPr/>
              <a:t>‹#›</a:t>
            </a:fld>
            <a:endParaRPr lang="ko-KR" altLang="en-US" dirty="0"/>
          </a:p>
        </p:txBody>
      </p:sp>
    </p:spTree>
    <p:extLst>
      <p:ext uri="{BB962C8B-B14F-4D97-AF65-F5344CB8AC3E}">
        <p14:creationId xmlns:p14="http://schemas.microsoft.com/office/powerpoint/2010/main" val="336977365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1pPr>
    <a:lvl2pPr marL="4572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2pPr>
    <a:lvl3pPr marL="9144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3pPr>
    <a:lvl4pPr marL="13716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4pPr>
    <a:lvl5pPr marL="18288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63BA9-B996-4868-A219-032ECA6B30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16FD98D-CD3B-44E0-9D66-F7968274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1550A5D-CEC3-4A21-8EE5-E970545C3028}"/>
              </a:ext>
            </a:extLst>
          </p:cNvPr>
          <p:cNvSpPr>
            <a:spLocks noGrp="1"/>
          </p:cNvSpPr>
          <p:nvPr>
            <p:ph type="dt" sz="half" idx="10"/>
          </p:nvPr>
        </p:nvSpPr>
        <p:spPr/>
        <p:txBody>
          <a:bodyPr/>
          <a:lstStyle/>
          <a:p>
            <a:fld id="{428FEE73-7165-4F46-91BE-835012AA0171}"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7C4B91E1-B0B3-4A4A-A160-221AFEA7D9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FDC243-04DB-48DF-A6E1-940D9AB7331B}"/>
              </a:ext>
            </a:extLst>
          </p:cNvPr>
          <p:cNvSpPr>
            <a:spLocks noGrp="1"/>
          </p:cNvSpPr>
          <p:nvPr>
            <p:ph type="sldNum" sz="quarter" idx="12"/>
          </p:nvPr>
        </p:nvSpPr>
        <p:spPr>
          <a:xfrm>
            <a:off x="9102969" y="6487013"/>
            <a:ext cx="2743200" cy="365125"/>
          </a:xfrm>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4602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55861-661E-4870-8902-D7119067333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0503511-44F5-417C-A375-816D5800AA8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A491F8-D2CD-47B1-B229-E860EEDB34BF}"/>
              </a:ext>
            </a:extLst>
          </p:cNvPr>
          <p:cNvSpPr>
            <a:spLocks noGrp="1"/>
          </p:cNvSpPr>
          <p:nvPr>
            <p:ph type="dt" sz="half" idx="10"/>
          </p:nvPr>
        </p:nvSpPr>
        <p:spPr/>
        <p:txBody>
          <a:bodyPr/>
          <a:lstStyle/>
          <a:p>
            <a:fld id="{2B19A109-94A5-40A2-8695-9C0837402487}"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F5BC2CC7-0A0D-4C8A-9E6D-C9AD9A7C6A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51778A9-221C-4059-814F-7D5D9E77F37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1421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BBF682A-B412-4869-BF2F-131129F4E0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76F5F2C-99E7-4E9B-B6D4-E3D1D817B3B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FFFC60C-10EC-4D67-9458-DE54CBDF461E}"/>
              </a:ext>
            </a:extLst>
          </p:cNvPr>
          <p:cNvSpPr>
            <a:spLocks noGrp="1"/>
          </p:cNvSpPr>
          <p:nvPr>
            <p:ph type="dt" sz="half" idx="10"/>
          </p:nvPr>
        </p:nvSpPr>
        <p:spPr/>
        <p:txBody>
          <a:bodyPr/>
          <a:lstStyle/>
          <a:p>
            <a:fld id="{DDBD9278-D355-4A5F-B0C4-D51C979D7F00}"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ACB874E1-498A-4D27-9F90-AAE285F2D56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8B0BC30-9137-47B8-88E6-267EDD0DEFAE}"/>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05772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0AFCC-8D43-44B0-BF7F-717D42AF511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4B82795-8792-4D04-AC79-E26EEBCDC5D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E8DFCEF-9940-43F5-AB63-255DEDC1B8B7}"/>
              </a:ext>
            </a:extLst>
          </p:cNvPr>
          <p:cNvSpPr>
            <a:spLocks noGrp="1"/>
          </p:cNvSpPr>
          <p:nvPr>
            <p:ph type="dt" sz="half" idx="10"/>
          </p:nvPr>
        </p:nvSpPr>
        <p:spPr/>
        <p:txBody>
          <a:bodyPr/>
          <a:lstStyle/>
          <a:p>
            <a:fld id="{23769CE9-5FD7-40F4-B9F0-AD4D4AD31E40}"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FEFFD698-5EE2-4C2E-B8F3-3F6A8CB7980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EE888D7-E432-4D83-8CA2-140133A9305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906681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0FF26D-232E-417C-B6F5-A9E8237DA1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DB99FB-25F8-46E9-A6FC-C92467F5A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4299F66-1331-4AE4-A00F-042200034411}"/>
              </a:ext>
            </a:extLst>
          </p:cNvPr>
          <p:cNvSpPr>
            <a:spLocks noGrp="1"/>
          </p:cNvSpPr>
          <p:nvPr>
            <p:ph type="dt" sz="half" idx="10"/>
          </p:nvPr>
        </p:nvSpPr>
        <p:spPr/>
        <p:txBody>
          <a:bodyPr/>
          <a:lstStyle/>
          <a:p>
            <a:fld id="{8190428F-3EA1-445A-BE9C-D16E0719B5FD}"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6A2B83A4-EAB3-40D8-850D-760FEFBCB6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AC26C76-6992-41A6-BA69-372774565D5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402790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2C746-F874-45D5-83B5-6DCF65A739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09D1C49-3CAF-4F07-91E9-A90EDB55057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C853A4E-DB90-48E4-99A5-75D7840129D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B25E961-0FFA-48C0-92F0-4D615A7D7D75}"/>
              </a:ext>
            </a:extLst>
          </p:cNvPr>
          <p:cNvSpPr>
            <a:spLocks noGrp="1"/>
          </p:cNvSpPr>
          <p:nvPr>
            <p:ph type="dt" sz="half" idx="10"/>
          </p:nvPr>
        </p:nvSpPr>
        <p:spPr/>
        <p:txBody>
          <a:bodyPr/>
          <a:lstStyle/>
          <a:p>
            <a:fld id="{8EF23162-672F-4071-B524-FFC70DDA7717}"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83BFA51A-C0FF-44B6-895D-44A23890CCF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CEC2337-5FE5-43E9-BEDD-0E825EAB79B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1113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CC5D3E-539F-4680-862D-8568F4BFBF7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651B88A-ECEF-4472-BDC2-700D16E21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E552A7C-317E-4058-8669-9F92415F58B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DC03E2-8ECD-4E66-90F2-31681DC16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B8E2E69-1A60-4880-B5E2-C9CB34BB7B00}"/>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FE919E8-7A89-4794-8CBB-7B9C1CE47C25}"/>
              </a:ext>
            </a:extLst>
          </p:cNvPr>
          <p:cNvSpPr>
            <a:spLocks noGrp="1"/>
          </p:cNvSpPr>
          <p:nvPr>
            <p:ph type="dt" sz="half" idx="10"/>
          </p:nvPr>
        </p:nvSpPr>
        <p:spPr/>
        <p:txBody>
          <a:bodyPr/>
          <a:lstStyle/>
          <a:p>
            <a:fld id="{36D5EBC6-1903-45B5-8F4E-8973A76DA065}" type="datetime1">
              <a:rPr lang="ko-KR" altLang="en-US" smtClean="0"/>
              <a:t>2021-01-18</a:t>
            </a:fld>
            <a:endParaRPr lang="ko-KR" altLang="en-US"/>
          </a:p>
        </p:txBody>
      </p:sp>
      <p:sp>
        <p:nvSpPr>
          <p:cNvPr id="8" name="바닥글 개체 틀 7">
            <a:extLst>
              <a:ext uri="{FF2B5EF4-FFF2-40B4-BE49-F238E27FC236}">
                <a16:creationId xmlns:a16="http://schemas.microsoft.com/office/drawing/2014/main" id="{4EE90AB6-39C9-4CD6-BC17-BE784836875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BE9478D-9E77-47F6-BF07-DD67F8988B2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36203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B79686-E9D2-4AB4-B324-E609B15098C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A9417ED-F1B5-4767-9F01-74C057FA1812}"/>
              </a:ext>
            </a:extLst>
          </p:cNvPr>
          <p:cNvSpPr>
            <a:spLocks noGrp="1"/>
          </p:cNvSpPr>
          <p:nvPr>
            <p:ph type="dt" sz="half" idx="10"/>
          </p:nvPr>
        </p:nvSpPr>
        <p:spPr/>
        <p:txBody>
          <a:bodyPr/>
          <a:lstStyle/>
          <a:p>
            <a:fld id="{FE39A705-57F0-449D-A35E-8163D5843B4A}" type="datetime1">
              <a:rPr lang="ko-KR" altLang="en-US" smtClean="0"/>
              <a:t>2021-01-18</a:t>
            </a:fld>
            <a:endParaRPr lang="ko-KR" altLang="en-US"/>
          </a:p>
        </p:txBody>
      </p:sp>
      <p:sp>
        <p:nvSpPr>
          <p:cNvPr id="4" name="바닥글 개체 틀 3">
            <a:extLst>
              <a:ext uri="{FF2B5EF4-FFF2-40B4-BE49-F238E27FC236}">
                <a16:creationId xmlns:a16="http://schemas.microsoft.com/office/drawing/2014/main" id="{95DB7763-E05D-476F-8D63-04618BE786A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E47863-89E4-4AD2-8378-DD425D56593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12866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D18E993-BAB0-4DD4-B6F5-5313B056BFE0}"/>
              </a:ext>
            </a:extLst>
          </p:cNvPr>
          <p:cNvSpPr>
            <a:spLocks noGrp="1"/>
          </p:cNvSpPr>
          <p:nvPr>
            <p:ph type="dt" sz="half" idx="10"/>
          </p:nvPr>
        </p:nvSpPr>
        <p:spPr/>
        <p:txBody>
          <a:bodyPr/>
          <a:lstStyle/>
          <a:p>
            <a:fld id="{6F6E2529-3F61-4F60-B253-8BBD9A1E1909}" type="datetime1">
              <a:rPr lang="ko-KR" altLang="en-US" smtClean="0"/>
              <a:t>2021-01-18</a:t>
            </a:fld>
            <a:endParaRPr lang="ko-KR" altLang="en-US"/>
          </a:p>
        </p:txBody>
      </p:sp>
      <p:sp>
        <p:nvSpPr>
          <p:cNvPr id="3" name="바닥글 개체 틀 2">
            <a:extLst>
              <a:ext uri="{FF2B5EF4-FFF2-40B4-BE49-F238E27FC236}">
                <a16:creationId xmlns:a16="http://schemas.microsoft.com/office/drawing/2014/main" id="{1B1F302B-EB5D-4545-9ED5-D61B4378013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648CFDF-7F4F-498C-995D-9543A16884DC}"/>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660774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D3EEED-9534-4452-A58F-E5DF97FB06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A59668-DCF8-4157-81BD-485E488B2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FF41661-4730-4EC3-922A-B14869264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DD08937-D379-46CC-AF35-2F793F47E6FE}"/>
              </a:ext>
            </a:extLst>
          </p:cNvPr>
          <p:cNvSpPr>
            <a:spLocks noGrp="1"/>
          </p:cNvSpPr>
          <p:nvPr>
            <p:ph type="dt" sz="half" idx="10"/>
          </p:nvPr>
        </p:nvSpPr>
        <p:spPr/>
        <p:txBody>
          <a:bodyPr/>
          <a:lstStyle/>
          <a:p>
            <a:fld id="{96BE1E26-BCF9-44C3-AF17-73BB9F8C6A10}"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CED08C37-E1DC-442D-A69E-6E18156D23E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F00BD7-37E1-4BBF-9025-F10A916E595F}"/>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262953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AF1D37-3F1E-4B92-AF93-7CDDA6F82ED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8A3F154D-C67A-4C94-BDC9-049F4C3C5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C5AC2B2-8AC7-4936-A65D-3999D5004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06EBD6D-6830-4AB7-A9C8-8B5E224F5E1E}"/>
              </a:ext>
            </a:extLst>
          </p:cNvPr>
          <p:cNvSpPr>
            <a:spLocks noGrp="1"/>
          </p:cNvSpPr>
          <p:nvPr>
            <p:ph type="dt" sz="half" idx="10"/>
          </p:nvPr>
        </p:nvSpPr>
        <p:spPr/>
        <p:txBody>
          <a:bodyPr/>
          <a:lstStyle/>
          <a:p>
            <a:fld id="{24AEE14A-8F13-4716-9E78-5A06D8C71284}"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378964A5-D277-4DF5-8CEC-C1274C662F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6342813-6432-42E8-9072-F214D73B7E61}"/>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734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F32DC63-B318-44BE-8566-472F4FE77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EC770AAE-523C-486B-8E99-90CE9D3E6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3ECE07C-5968-4D5E-B02B-5490E2BE1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스퀘어" panose="020B0600000101010101" pitchFamily="50" charset="-127"/>
                <a:ea typeface="나눔스퀘어" panose="020B0600000101010101" pitchFamily="50" charset="-127"/>
              </a:defRPr>
            </a:lvl1pPr>
          </a:lstStyle>
          <a:p>
            <a:fld id="{E5BF4E3D-AF70-4EE4-99C5-6A97611684C5}" type="datetime1">
              <a:rPr lang="ko-KR" altLang="en-US" smtClean="0"/>
              <a:pPr/>
              <a:t>2021-01-18</a:t>
            </a:fld>
            <a:endParaRPr lang="ko-KR" altLang="en-US" dirty="0"/>
          </a:p>
        </p:txBody>
      </p:sp>
      <p:sp>
        <p:nvSpPr>
          <p:cNvPr id="5" name="바닥글 개체 틀 4">
            <a:extLst>
              <a:ext uri="{FF2B5EF4-FFF2-40B4-BE49-F238E27FC236}">
                <a16:creationId xmlns:a16="http://schemas.microsoft.com/office/drawing/2014/main" id="{C6445C3A-E65E-42B7-AA87-B62FFE60F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panose="020B0600000101010101" pitchFamily="50" charset="-127"/>
                <a:ea typeface="나눔스퀘어" panose="020B0600000101010101" pitchFamily="50" charset="-127"/>
              </a:defRPr>
            </a:lvl1pPr>
          </a:lstStyle>
          <a:p>
            <a:endParaRPr lang="ko-KR" altLang="en-US" dirty="0"/>
          </a:p>
        </p:txBody>
      </p:sp>
      <p:sp>
        <p:nvSpPr>
          <p:cNvPr id="6" name="슬라이드 번호 개체 틀 5">
            <a:extLst>
              <a:ext uri="{FF2B5EF4-FFF2-40B4-BE49-F238E27FC236}">
                <a16:creationId xmlns:a16="http://schemas.microsoft.com/office/drawing/2014/main" id="{03AA7F59-194C-43A9-AB2A-B43D2173CE35}"/>
              </a:ext>
            </a:extLst>
          </p:cNvPr>
          <p:cNvSpPr>
            <a:spLocks noGrp="1"/>
          </p:cNvSpPr>
          <p:nvPr>
            <p:ph type="sldNum" sz="quarter" idx="4"/>
          </p:nvPr>
        </p:nvSpPr>
        <p:spPr>
          <a:xfrm>
            <a:off x="9102969" y="6492875"/>
            <a:ext cx="2743200" cy="365125"/>
          </a:xfrm>
          <a:prstGeom prst="rect">
            <a:avLst/>
          </a:prstGeom>
        </p:spPr>
        <p:txBody>
          <a:bodyPr vert="horz" lIns="91440" tIns="45720" rIns="91440" bIns="45720" rtlCol="0" anchor="ctr"/>
          <a:lstStyle>
            <a:lvl1pPr algn="r">
              <a:defRPr sz="1200">
                <a:solidFill>
                  <a:schemeClr val="tx1">
                    <a:tint val="75000"/>
                  </a:schemeClr>
                </a:solidFill>
                <a:latin typeface="나눔스퀘어" panose="020B0600000101010101" pitchFamily="50" charset="-127"/>
                <a:ea typeface="나눔스퀘어" panose="020B0600000101010101" pitchFamily="50" charset="-127"/>
              </a:defRPr>
            </a:lvl1pPr>
          </a:lstStyle>
          <a:p>
            <a:fld id="{3B79316A-EC68-477D-BAE2-12B390DA195A}" type="slidenum">
              <a:rPr lang="ko-KR" altLang="en-US" smtClean="0"/>
              <a:pPr/>
              <a:t>‹#›</a:t>
            </a:fld>
            <a:endParaRPr lang="ko-KR" altLang="en-US" dirty="0"/>
          </a:p>
        </p:txBody>
      </p:sp>
    </p:spTree>
    <p:extLst>
      <p:ext uri="{BB962C8B-B14F-4D97-AF65-F5344CB8AC3E}">
        <p14:creationId xmlns:p14="http://schemas.microsoft.com/office/powerpoint/2010/main" val="1289987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나눔스퀘어" panose="020B0600000101010101" pitchFamily="50" charset="-127"/>
          <a:ea typeface="나눔스퀘어"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스퀘어" panose="020B0600000101010101" pitchFamily="50" charset="-127"/>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스퀘어" panose="020B0600000101010101" pitchFamily="50" charset="-127"/>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스퀘어" panose="020B0600000101010101" pitchFamily="50" charset="-127"/>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hyperlink" Target="https://www.youtube.com/watch?v=CxanE_W46ts" TargetMode="External"/><Relationship Id="rId1" Type="http://schemas.openxmlformats.org/officeDocument/2006/relationships/slideLayout" Target="../slideLayouts/slideLayout7.xml"/><Relationship Id="rId6" Type="http://schemas.openxmlformats.org/officeDocument/2006/relationships/image" Target="../media/image4.gif"/><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566820" y="597083"/>
            <a:ext cx="2058577" cy="769441"/>
          </a:xfrm>
          <a:prstGeom prst="rect">
            <a:avLst/>
          </a:prstGeom>
          <a:noFill/>
        </p:spPr>
        <p:txBody>
          <a:bodyPr wrap="none" rtlCol="0">
            <a:spAutoFit/>
          </a:bodyPr>
          <a:lstStyle/>
          <a:p>
            <a:r>
              <a:rPr lang="en-US" altLang="ko-KR" sz="4400" dirty="0">
                <a:solidFill>
                  <a:schemeClr val="bg1"/>
                </a:solidFill>
                <a:latin typeface="나눔스퀘어" panose="020B0600000101010101" pitchFamily="50" charset="-127"/>
                <a:ea typeface="나눔스퀘어" panose="020B0600000101010101" pitchFamily="50" charset="-127"/>
              </a:rPr>
              <a:t>SegNet</a:t>
            </a:r>
            <a:endParaRPr lang="ko-KR" altLang="en-US" sz="4400" dirty="0">
              <a:solidFill>
                <a:schemeClr val="bg1"/>
              </a:solidFill>
              <a:latin typeface="나눔스퀘어" panose="020B0600000101010101" pitchFamily="50" charset="-127"/>
              <a:ea typeface="나눔스퀘어" panose="020B0600000101010101" pitchFamily="50" charset="-127"/>
            </a:endParaRPr>
          </a:p>
        </p:txBody>
      </p:sp>
      <p:sp>
        <p:nvSpPr>
          <p:cNvPr id="3" name="직사각형 2">
            <a:extLst>
              <a:ext uri="{FF2B5EF4-FFF2-40B4-BE49-F238E27FC236}">
                <a16:creationId xmlns:a16="http://schemas.microsoft.com/office/drawing/2014/main" id="{E80B316F-4172-4FC3-8E2F-442E050EE6C7}"/>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28B3C425-D9D4-417E-B423-F0B61DB67395}"/>
              </a:ext>
            </a:extLst>
          </p:cNvPr>
          <p:cNvSpPr/>
          <p:nvPr/>
        </p:nvSpPr>
        <p:spPr>
          <a:xfrm>
            <a:off x="566820" y="1320358"/>
            <a:ext cx="5621282" cy="276999"/>
          </a:xfrm>
          <a:prstGeom prst="rect">
            <a:avLst/>
          </a:prstGeom>
        </p:spPr>
        <p:txBody>
          <a:bodyPr wrap="none">
            <a:spAutoFit/>
          </a:bodyPr>
          <a:lstStyle/>
          <a:p>
            <a:r>
              <a:rPr lang="en-US" altLang="ko-KR" sz="1200">
                <a:solidFill>
                  <a:schemeClr val="bg1"/>
                </a:solidFill>
                <a:latin typeface="나눔바른고딕" panose="020B0603020101020101" pitchFamily="50" charset="-127"/>
                <a:ea typeface="나눔바른고딕" panose="020B0603020101020101" pitchFamily="50" charset="-127"/>
              </a:rPr>
              <a:t>A Deep Convolutional Encoder-Decoder Architecture for Image Segmentation</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08735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a:t>
            </a:r>
            <a:r>
              <a:rPr lang="ko-KR" altLang="en-US" sz="900" dirty="0">
                <a:latin typeface="나눔스퀘어" panose="020B0600000101010101" pitchFamily="50" charset="-127"/>
                <a:ea typeface="나눔스퀘어" panose="020B0600000101010101" pitchFamily="50" charset="-127"/>
              </a:rPr>
              <a:t>https://www.programmersought.com/article/33744809755/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Decoder</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에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Bias</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와 </a:t>
            </a:r>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ReLu</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가 없는 이유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D6FF14-1EE0-43FA-84BB-52C4D2E8C00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7" name="TextBox 16">
            <a:extLst>
              <a:ext uri="{FF2B5EF4-FFF2-40B4-BE49-F238E27FC236}">
                <a16:creationId xmlns:a16="http://schemas.microsoft.com/office/drawing/2014/main" id="{FD7484F4-E0DE-42D7-8894-FD8574A0F731}"/>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dirty="0" err="1">
                <a:latin typeface="나눔스퀘어" panose="020B0600000101010101" pitchFamily="50" charset="-127"/>
                <a:ea typeface="나눔스퀘어" panose="020B0600000101010101" pitchFamily="50" charset="-127"/>
              </a:rPr>
              <a:t>Upsampling</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과정은 </a:t>
            </a:r>
            <a:r>
              <a:rPr lang="en-US" altLang="ko-KR" sz="2000" dirty="0">
                <a:latin typeface="나눔스퀘어" panose="020B0600000101010101" pitchFamily="50" charset="-127"/>
                <a:ea typeface="나눔스퀘어" panose="020B0600000101010101" pitchFamily="50" charset="-127"/>
              </a:rPr>
              <a:t>sparse feature map</a:t>
            </a:r>
            <a:r>
              <a:rPr lang="ko-KR" altLang="en-US" sz="2000" dirty="0">
                <a:latin typeface="나눔스퀘어" panose="020B0600000101010101" pitchFamily="50" charset="-127"/>
                <a:ea typeface="나눔스퀘어" panose="020B0600000101010101" pitchFamily="50" charset="-127"/>
              </a:rPr>
              <a:t>을 </a:t>
            </a:r>
            <a:r>
              <a:rPr lang="en-US" altLang="ko-KR" sz="2000" dirty="0">
                <a:latin typeface="나눔스퀘어" panose="020B0600000101010101" pitchFamily="50" charset="-127"/>
                <a:ea typeface="나눔스퀘어" panose="020B0600000101010101" pitchFamily="50" charset="-127"/>
              </a:rPr>
              <a:t>convolution</a:t>
            </a:r>
            <a:r>
              <a:rPr lang="ko-KR" altLang="en-US" sz="2000" dirty="0">
                <a:latin typeface="나눔스퀘어" panose="020B0600000101010101" pitchFamily="50" charset="-127"/>
                <a:ea typeface="나눔스퀘어" panose="020B0600000101010101" pitchFamily="50" charset="-127"/>
              </a:rPr>
              <a:t>을 통해 </a:t>
            </a:r>
            <a:r>
              <a:rPr lang="en-US" altLang="ko-KR" sz="2000" dirty="0">
                <a:latin typeface="나눔스퀘어" panose="020B0600000101010101" pitchFamily="50" charset="-127"/>
                <a:ea typeface="나눔스퀘어" panose="020B0600000101010101" pitchFamily="50" charset="-127"/>
              </a:rPr>
              <a:t>densify</a:t>
            </a:r>
            <a:r>
              <a:rPr lang="ko-KR" altLang="en-US" sz="2000" dirty="0">
                <a:latin typeface="나눔스퀘어" panose="020B0600000101010101" pitchFamily="50" charset="-127"/>
                <a:ea typeface="나눔스퀘어" panose="020B0600000101010101" pitchFamily="50" charset="-127"/>
              </a:rPr>
              <a:t>하게 바꾸려는 목적임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err="1">
                <a:latin typeface="나눔스퀘어" panose="020B0600000101010101" pitchFamily="50" charset="-127"/>
                <a:ea typeface="나눔스퀘어" panose="020B0600000101010101" pitchFamily="50" charset="-127"/>
              </a:rPr>
              <a:t>ReLU</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같은 경우는  대부분의 값이 </a:t>
            </a:r>
            <a:r>
              <a:rPr lang="en-US" altLang="ko-KR" sz="2000" dirty="0">
                <a:latin typeface="나눔스퀘어" panose="020B0600000101010101" pitchFamily="50" charset="-127"/>
                <a:ea typeface="나눔스퀘어" panose="020B0600000101010101" pitchFamily="50" charset="-127"/>
              </a:rPr>
              <a:t>0</a:t>
            </a:r>
            <a:r>
              <a:rPr lang="ko-KR" altLang="en-US" sz="2000" dirty="0">
                <a:latin typeface="나눔스퀘어" panose="020B0600000101010101" pitchFamily="50" charset="-127"/>
                <a:ea typeface="나눔스퀘어" panose="020B0600000101010101" pitchFamily="50" charset="-127"/>
              </a:rPr>
              <a:t>을 가지기가 쉽고 이렇게 되면 </a:t>
            </a:r>
            <a:r>
              <a:rPr lang="en-US" altLang="ko-KR" sz="2000" dirty="0">
                <a:latin typeface="나눔스퀘어" panose="020B0600000101010101" pitchFamily="50" charset="-127"/>
                <a:ea typeface="나눔스퀘어" panose="020B0600000101010101" pitchFamily="50" charset="-127"/>
              </a:rPr>
              <a:t>densify</a:t>
            </a:r>
            <a:r>
              <a:rPr lang="ko-KR" altLang="en-US" sz="2000" dirty="0">
                <a:latin typeface="나눔스퀘어" panose="020B0600000101010101" pitchFamily="50" charset="-127"/>
                <a:ea typeface="나눔스퀘어" panose="020B0600000101010101" pitchFamily="50" charset="-127"/>
              </a:rPr>
              <a:t>하게 바꾸기가 힘듦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는 </a:t>
            </a:r>
            <a:r>
              <a:rPr lang="en-US" altLang="ko-KR" sz="2000" dirty="0" err="1">
                <a:latin typeface="나눔스퀘어" panose="020B0600000101010101" pitchFamily="50" charset="-127"/>
                <a:ea typeface="나눔스퀘어" panose="020B0600000101010101" pitchFamily="50" charset="-127"/>
              </a:rPr>
              <a:t>ReLU</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함수의 </a:t>
            </a:r>
            <a:r>
              <a:rPr lang="en-US" altLang="ko-KR" sz="2000" dirty="0">
                <a:latin typeface="나눔스퀘어" panose="020B0600000101010101" pitchFamily="50" charset="-127"/>
                <a:ea typeface="나눔스퀘어" panose="020B0600000101010101" pitchFamily="50" charset="-127"/>
              </a:rPr>
              <a:t>threshold</a:t>
            </a:r>
            <a:r>
              <a:rPr lang="ko-KR" altLang="en-US" sz="2000" dirty="0">
                <a:latin typeface="나눔스퀘어" panose="020B0600000101010101" pitchFamily="50" charset="-127"/>
                <a:ea typeface="나눔스퀘어" panose="020B0600000101010101" pitchFamily="50" charset="-127"/>
              </a:rPr>
              <a:t>으로 여겨지는데</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없으므로 </a:t>
            </a:r>
            <a:r>
              <a:rPr lang="en-US" altLang="ko-KR" sz="2000" dirty="0">
                <a:latin typeface="나눔스퀘어" panose="020B0600000101010101" pitchFamily="50" charset="-127"/>
                <a:ea typeface="나눔스퀘어" panose="020B0600000101010101" pitchFamily="50" charset="-127"/>
              </a:rPr>
              <a:t>Bias </a:t>
            </a:r>
            <a:r>
              <a:rPr lang="ko-KR" altLang="en-US" sz="2000" dirty="0">
                <a:latin typeface="나눔스퀘어" panose="020B0600000101010101" pitchFamily="50" charset="-127"/>
                <a:ea typeface="나눔스퀘어" panose="020B0600000101010101" pitchFamily="50" charset="-127"/>
              </a:rPr>
              <a:t>역시 필요가 없음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보통은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에 의해서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활성화되는지 아닌지 도와주는 역할을 하는데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없어서 따로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를 추가하지 않아도 상관없음 </a:t>
            </a:r>
            <a:endParaRPr lang="en-US" altLang="ko-KR" sz="2000" dirty="0">
              <a:latin typeface="나눔스퀘어" panose="020B0600000101010101" pitchFamily="50" charset="-127"/>
              <a:ea typeface="나눔스퀘어" panose="020B0600000101010101" pitchFamily="50" charset="-127"/>
            </a:endParaRPr>
          </a:p>
        </p:txBody>
      </p:sp>
      <p:pic>
        <p:nvPicPr>
          <p:cNvPr id="1026" name="Picture 2" descr="모두를 위한 딥러닝 3 - ReLU, Xavier, Dropout, NN Module">
            <a:extLst>
              <a:ext uri="{FF2B5EF4-FFF2-40B4-BE49-F238E27FC236}">
                <a16:creationId xmlns:a16="http://schemas.microsoft.com/office/drawing/2014/main" id="{2CDB8D3D-2D51-477B-82D3-80C2E842CC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126"/>
          <a:stretch/>
        </p:blipFill>
        <p:spPr bwMode="auto">
          <a:xfrm>
            <a:off x="1158239" y="2175470"/>
            <a:ext cx="274510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18" name="그림 17">
            <a:extLst>
              <a:ext uri="{FF2B5EF4-FFF2-40B4-BE49-F238E27FC236}">
                <a16:creationId xmlns:a16="http://schemas.microsoft.com/office/drawing/2014/main" id="{13D5CC1E-5714-4B3E-9E92-59C8D2858008}"/>
              </a:ext>
            </a:extLst>
          </p:cNvPr>
          <p:cNvPicPr>
            <a:picLocks noChangeAspect="1"/>
          </p:cNvPicPr>
          <p:nvPr/>
        </p:nvPicPr>
        <p:blipFill rotWithShape="1">
          <a:blip r:embed="rId5"/>
          <a:srcRect t="1410" r="64" b="11058"/>
          <a:stretch/>
        </p:blipFill>
        <p:spPr>
          <a:xfrm>
            <a:off x="933344" y="1439381"/>
            <a:ext cx="9986828" cy="2842023"/>
          </a:xfrm>
          <a:prstGeom prst="rect">
            <a:avLst/>
          </a:prstGeom>
        </p:spPr>
      </p:pic>
      <p:sp>
        <p:nvSpPr>
          <p:cNvPr id="2" name="직사각형 1">
            <a:extLst>
              <a:ext uri="{FF2B5EF4-FFF2-40B4-BE49-F238E27FC236}">
                <a16:creationId xmlns:a16="http://schemas.microsoft.com/office/drawing/2014/main" id="{04490BAE-C2C9-424F-9EA1-BE284C78BFAB}"/>
              </a:ext>
            </a:extLst>
          </p:cNvPr>
          <p:cNvSpPr/>
          <p:nvPr/>
        </p:nvSpPr>
        <p:spPr>
          <a:xfrm>
            <a:off x="5569541" y="4090636"/>
            <a:ext cx="407862" cy="190773"/>
          </a:xfrm>
          <a:prstGeom prst="rect">
            <a:avLst/>
          </a:prstGeom>
          <a:solidFill>
            <a:srgbClr val="CEE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E8894AFA-7191-43CB-A07E-48D60DB8F44F}"/>
              </a:ext>
            </a:extLst>
          </p:cNvPr>
          <p:cNvSpPr/>
          <p:nvPr/>
        </p:nvSpPr>
        <p:spPr>
          <a:xfrm>
            <a:off x="4544405" y="1651685"/>
            <a:ext cx="1946113"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334AE28A-26C3-43C0-8831-2C3A0E67B09C}"/>
              </a:ext>
            </a:extLst>
          </p:cNvPr>
          <p:cNvSpPr/>
          <p:nvPr/>
        </p:nvSpPr>
        <p:spPr>
          <a:xfrm>
            <a:off x="3986335" y="1997133"/>
            <a:ext cx="3315708"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TextBox 23">
            <a:extLst>
              <a:ext uri="{FF2B5EF4-FFF2-40B4-BE49-F238E27FC236}">
                <a16:creationId xmlns:a16="http://schemas.microsoft.com/office/drawing/2014/main" id="{D871A7BD-5B8F-4BEA-8793-31832D4B05B3}"/>
              </a:ext>
            </a:extLst>
          </p:cNvPr>
          <p:cNvSpPr txBox="1"/>
          <p:nvPr/>
        </p:nvSpPr>
        <p:spPr>
          <a:xfrm>
            <a:off x="867560" y="4660186"/>
            <a:ext cx="11141221" cy="1015663"/>
          </a:xfrm>
          <a:prstGeom prst="rect">
            <a:avLst/>
          </a:prstGeom>
          <a:noFill/>
        </p:spPr>
        <p:txBody>
          <a:bodyPr wrap="square" rtlCol="0">
            <a:spAutoFit/>
          </a:bodyPr>
          <a:lstStyle/>
          <a:p>
            <a:pPr marL="457200" indent="-457200" latinLnBrk="0">
              <a:buAutoNum type="arabicPeriod"/>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는 동일하게 사용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에는 </a:t>
            </a:r>
            <a:r>
              <a:rPr lang="en-US" altLang="ko-KR" sz="2000" dirty="0" err="1">
                <a:latin typeface="나눔스퀘어" panose="020B0600000101010101" pitchFamily="50" charset="-127"/>
                <a:ea typeface="나눔스퀘어" panose="020B0600000101010101" pitchFamily="50" charset="-127"/>
              </a:rPr>
              <a:t>UnMaxPooling</a:t>
            </a:r>
            <a:r>
              <a:rPr lang="ko-KR" altLang="en-US" sz="2000" dirty="0">
                <a:latin typeface="나눔스퀘어" panose="020B0600000101010101" pitchFamily="50" charset="-127"/>
                <a:ea typeface="나눔스퀘어" panose="020B0600000101010101" pitchFamily="50" charset="-127"/>
              </a:rPr>
              <a:t>이 아닌 </a:t>
            </a:r>
            <a:r>
              <a:rPr lang="en-US" altLang="ko-KR" sz="2000" dirty="0">
                <a:latin typeface="나눔스퀘어" panose="020B0600000101010101" pitchFamily="50" charset="-127"/>
                <a:ea typeface="나눔스퀘어" panose="020B0600000101010101" pitchFamily="50" charset="-127"/>
              </a:rPr>
              <a:t>Transposed Convolution</a:t>
            </a:r>
            <a:r>
              <a:rPr lang="ko-KR" altLang="en-US" sz="2000" dirty="0">
                <a:latin typeface="나눔스퀘어" panose="020B0600000101010101" pitchFamily="50" charset="-127"/>
                <a:ea typeface="나눔스퀘어" panose="020B0600000101010101" pitchFamily="50" charset="-127"/>
              </a:rPr>
              <a:t>으로 전부 대체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25" name="직사각형 24">
            <a:extLst>
              <a:ext uri="{FF2B5EF4-FFF2-40B4-BE49-F238E27FC236}">
                <a16:creationId xmlns:a16="http://schemas.microsoft.com/office/drawing/2014/main" id="{74378F5B-D7C4-4A7C-8CA2-B9F04404DB3A}"/>
              </a:ext>
            </a:extLst>
          </p:cNvPr>
          <p:cNvSpPr/>
          <p:nvPr/>
        </p:nvSpPr>
        <p:spPr>
          <a:xfrm>
            <a:off x="4724214" y="2133970"/>
            <a:ext cx="1827890"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6" name="직사각형 25">
            <a:extLst>
              <a:ext uri="{FF2B5EF4-FFF2-40B4-BE49-F238E27FC236}">
                <a16:creationId xmlns:a16="http://schemas.microsoft.com/office/drawing/2014/main" id="{8BD7FC2D-CBE9-4716-B367-5BB7EE324527}"/>
              </a:ext>
            </a:extLst>
          </p:cNvPr>
          <p:cNvSpPr/>
          <p:nvPr/>
        </p:nvSpPr>
        <p:spPr>
          <a:xfrm>
            <a:off x="5337102" y="2267041"/>
            <a:ext cx="660035"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직사각형 26">
            <a:extLst>
              <a:ext uri="{FF2B5EF4-FFF2-40B4-BE49-F238E27FC236}">
                <a16:creationId xmlns:a16="http://schemas.microsoft.com/office/drawing/2014/main" id="{9E9265A7-CC12-47E4-8E68-FD63A5670564}"/>
              </a:ext>
            </a:extLst>
          </p:cNvPr>
          <p:cNvSpPr/>
          <p:nvPr/>
        </p:nvSpPr>
        <p:spPr>
          <a:xfrm>
            <a:off x="8333759" y="2022598"/>
            <a:ext cx="185292" cy="45719"/>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9" name="직사각형 28">
            <a:extLst>
              <a:ext uri="{FF2B5EF4-FFF2-40B4-BE49-F238E27FC236}">
                <a16:creationId xmlns:a16="http://schemas.microsoft.com/office/drawing/2014/main" id="{FA21D261-A091-4D0A-8D9A-661A8CD99840}"/>
              </a:ext>
            </a:extLst>
          </p:cNvPr>
          <p:cNvSpPr/>
          <p:nvPr/>
        </p:nvSpPr>
        <p:spPr>
          <a:xfrm>
            <a:off x="7129276" y="2152543"/>
            <a:ext cx="172767" cy="252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7FBFC072-A851-4A09-B034-7A518CDC8F9E}"/>
              </a:ext>
            </a:extLst>
          </p:cNvPr>
          <p:cNvSpPr/>
          <p:nvPr/>
        </p:nvSpPr>
        <p:spPr>
          <a:xfrm>
            <a:off x="6279646" y="2341479"/>
            <a:ext cx="172767" cy="144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36A1EA20-EC49-43EF-A23F-828C0DBAE387}"/>
              </a:ext>
            </a:extLst>
          </p:cNvPr>
          <p:cNvSpPr/>
          <p:nvPr/>
        </p:nvSpPr>
        <p:spPr>
          <a:xfrm>
            <a:off x="6245089" y="2129377"/>
            <a:ext cx="243635" cy="20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2" name="직사각형 31">
            <a:extLst>
              <a:ext uri="{FF2B5EF4-FFF2-40B4-BE49-F238E27FC236}">
                <a16:creationId xmlns:a16="http://schemas.microsoft.com/office/drawing/2014/main" id="{D7B09CDF-4C95-469F-A9BA-4D7DFF0C525E}"/>
              </a:ext>
            </a:extLst>
          </p:cNvPr>
          <p:cNvSpPr/>
          <p:nvPr/>
        </p:nvSpPr>
        <p:spPr>
          <a:xfrm>
            <a:off x="5873881" y="2422807"/>
            <a:ext cx="45719" cy="252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3" name="직사각형 32">
            <a:extLst>
              <a:ext uri="{FF2B5EF4-FFF2-40B4-BE49-F238E27FC236}">
                <a16:creationId xmlns:a16="http://schemas.microsoft.com/office/drawing/2014/main" id="{873FBCCB-D176-4CF8-8A08-990463D1A188}"/>
              </a:ext>
            </a:extLst>
          </p:cNvPr>
          <p:cNvSpPr/>
          <p:nvPr/>
        </p:nvSpPr>
        <p:spPr>
          <a:xfrm>
            <a:off x="4722994" y="2131595"/>
            <a:ext cx="462416" cy="20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7" name="직사각형 6">
            <a:extLst>
              <a:ext uri="{FF2B5EF4-FFF2-40B4-BE49-F238E27FC236}">
                <a16:creationId xmlns:a16="http://schemas.microsoft.com/office/drawing/2014/main" id="{4CBA27D1-07AA-43B3-BBA5-124724108D5A}"/>
              </a:ext>
            </a:extLst>
          </p:cNvPr>
          <p:cNvSpPr/>
          <p:nvPr/>
        </p:nvSpPr>
        <p:spPr>
          <a:xfrm>
            <a:off x="6742878" y="3341836"/>
            <a:ext cx="2210348" cy="801635"/>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4" name="직사각형 33">
            <a:extLst>
              <a:ext uri="{FF2B5EF4-FFF2-40B4-BE49-F238E27FC236}">
                <a16:creationId xmlns:a16="http://schemas.microsoft.com/office/drawing/2014/main" id="{4BF8F8C3-F6EA-4DDF-8B9F-A8FBF247565A}"/>
              </a:ext>
            </a:extLst>
          </p:cNvPr>
          <p:cNvSpPr/>
          <p:nvPr/>
        </p:nvSpPr>
        <p:spPr>
          <a:xfrm>
            <a:off x="6742878" y="3473193"/>
            <a:ext cx="1623773" cy="801635"/>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017AAF15-6F62-4B4D-898B-B1F4450B6107}"/>
              </a:ext>
            </a:extLst>
          </p:cNvPr>
          <p:cNvPicPr>
            <a:picLocks noChangeAspect="1"/>
          </p:cNvPicPr>
          <p:nvPr/>
        </p:nvPicPr>
        <p:blipFill rotWithShape="1">
          <a:blip r:embed="rId6"/>
          <a:srcRect l="40092"/>
          <a:stretch/>
        </p:blipFill>
        <p:spPr>
          <a:xfrm>
            <a:off x="6731719" y="3308699"/>
            <a:ext cx="2210347" cy="946395"/>
          </a:xfrm>
          <a:prstGeom prst="rect">
            <a:avLst/>
          </a:prstGeom>
        </p:spPr>
      </p:pic>
      <p:sp>
        <p:nvSpPr>
          <p:cNvPr id="8" name="직사각형 7">
            <a:extLst>
              <a:ext uri="{FF2B5EF4-FFF2-40B4-BE49-F238E27FC236}">
                <a16:creationId xmlns:a16="http://schemas.microsoft.com/office/drawing/2014/main" id="{52319D95-BD07-4233-95B9-FE3AC0506500}"/>
              </a:ext>
            </a:extLst>
          </p:cNvPr>
          <p:cNvSpPr/>
          <p:nvPr/>
        </p:nvSpPr>
        <p:spPr>
          <a:xfrm>
            <a:off x="9011722" y="3999683"/>
            <a:ext cx="765475" cy="350477"/>
          </a:xfrm>
          <a:prstGeom prst="rect">
            <a:avLst/>
          </a:prstGeom>
          <a:solidFill>
            <a:srgbClr val="FEF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5" name="직사각형 34">
            <a:extLst>
              <a:ext uri="{FF2B5EF4-FFF2-40B4-BE49-F238E27FC236}">
                <a16:creationId xmlns:a16="http://schemas.microsoft.com/office/drawing/2014/main" id="{3BBEB930-C797-4AAB-B06F-42202A4BA866}"/>
              </a:ext>
            </a:extLst>
          </p:cNvPr>
          <p:cNvSpPr/>
          <p:nvPr/>
        </p:nvSpPr>
        <p:spPr>
          <a:xfrm>
            <a:off x="6765358" y="3332976"/>
            <a:ext cx="536685" cy="278576"/>
          </a:xfrm>
          <a:prstGeom prst="rect">
            <a:avLst/>
          </a:prstGeom>
          <a:solidFill>
            <a:srgbClr val="FEF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7336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SegNet</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-Basic vs FCN-Basic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E8894AFA-7191-43CB-A07E-48D60DB8F44F}"/>
              </a:ext>
            </a:extLst>
          </p:cNvPr>
          <p:cNvSpPr/>
          <p:nvPr/>
        </p:nvSpPr>
        <p:spPr>
          <a:xfrm>
            <a:off x="4544405" y="1651685"/>
            <a:ext cx="1946113"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334AE28A-26C3-43C0-8831-2C3A0E67B09C}"/>
              </a:ext>
            </a:extLst>
          </p:cNvPr>
          <p:cNvSpPr/>
          <p:nvPr/>
        </p:nvSpPr>
        <p:spPr>
          <a:xfrm>
            <a:off x="3986335" y="1997133"/>
            <a:ext cx="3315708"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5" name="그룹 4">
            <a:extLst>
              <a:ext uri="{FF2B5EF4-FFF2-40B4-BE49-F238E27FC236}">
                <a16:creationId xmlns:a16="http://schemas.microsoft.com/office/drawing/2014/main" id="{75C359FC-E269-4F36-8646-FD97A0D1B0E4}"/>
              </a:ext>
            </a:extLst>
          </p:cNvPr>
          <p:cNvGrpSpPr/>
          <p:nvPr/>
        </p:nvGrpSpPr>
        <p:grpSpPr>
          <a:xfrm>
            <a:off x="968749" y="1447830"/>
            <a:ext cx="8622583" cy="2433428"/>
            <a:chOff x="968749" y="1447830"/>
            <a:chExt cx="10662163" cy="3126388"/>
          </a:xfrm>
        </p:grpSpPr>
        <p:pic>
          <p:nvPicPr>
            <p:cNvPr id="37" name="그림 36">
              <a:extLst>
                <a:ext uri="{FF2B5EF4-FFF2-40B4-BE49-F238E27FC236}">
                  <a16:creationId xmlns:a16="http://schemas.microsoft.com/office/drawing/2014/main" id="{5691EC93-8901-4985-8D9D-BB5826367037}"/>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38" name="직사각형 37">
              <a:extLst>
                <a:ext uri="{FF2B5EF4-FFF2-40B4-BE49-F238E27FC236}">
                  <a16:creationId xmlns:a16="http://schemas.microsoft.com/office/drawing/2014/main" id="{929AD194-14EA-4E4A-A4D0-980F22546341}"/>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9" name="직사각형 38">
              <a:extLst>
                <a:ext uri="{FF2B5EF4-FFF2-40B4-BE49-F238E27FC236}">
                  <a16:creationId xmlns:a16="http://schemas.microsoft.com/office/drawing/2014/main" id="{C6F6C2F0-A64A-4A58-B157-14938A7F35CE}"/>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0" name="직사각형 39">
              <a:extLst>
                <a:ext uri="{FF2B5EF4-FFF2-40B4-BE49-F238E27FC236}">
                  <a16:creationId xmlns:a16="http://schemas.microsoft.com/office/drawing/2014/main" id="{4A45D7CD-28FC-4937-A3AF-934B8BB6FD4B}"/>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1" name="직사각형 40">
              <a:extLst>
                <a:ext uri="{FF2B5EF4-FFF2-40B4-BE49-F238E27FC236}">
                  <a16:creationId xmlns:a16="http://schemas.microsoft.com/office/drawing/2014/main" id="{B77F3272-A8E9-496B-9104-D3C567161488}"/>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42" name="직선 연결선 41">
              <a:extLst>
                <a:ext uri="{FF2B5EF4-FFF2-40B4-BE49-F238E27FC236}">
                  <a16:creationId xmlns:a16="http://schemas.microsoft.com/office/drawing/2014/main" id="{F564B793-F5CE-447E-BA9D-36CDF493827A}"/>
                </a:ext>
              </a:extLst>
            </p:cNvPr>
            <p:cNvCxnSpPr>
              <a:cxnSpLocks/>
              <a:endCxn id="40"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CC0CF44-8373-49A2-8167-FC33B4C61ED0}"/>
                </a:ext>
              </a:extLst>
            </p:cNvPr>
            <p:cNvCxnSpPr>
              <a:cxnSpLocks/>
              <a:stCxn id="40"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E064F46E-5360-45BB-9BE5-5975346E23B5}"/>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grpSp>
        <p:nvGrpSpPr>
          <p:cNvPr id="45" name="그룹 44">
            <a:extLst>
              <a:ext uri="{FF2B5EF4-FFF2-40B4-BE49-F238E27FC236}">
                <a16:creationId xmlns:a16="http://schemas.microsoft.com/office/drawing/2014/main" id="{4824BDF4-5C2F-437E-BF8A-0AB8E0267CD1}"/>
              </a:ext>
            </a:extLst>
          </p:cNvPr>
          <p:cNvGrpSpPr/>
          <p:nvPr/>
        </p:nvGrpSpPr>
        <p:grpSpPr>
          <a:xfrm>
            <a:off x="968748" y="3909887"/>
            <a:ext cx="8622583" cy="2433428"/>
            <a:chOff x="968749" y="1447830"/>
            <a:chExt cx="10662163" cy="3126388"/>
          </a:xfrm>
        </p:grpSpPr>
        <p:pic>
          <p:nvPicPr>
            <p:cNvPr id="46" name="그림 45">
              <a:extLst>
                <a:ext uri="{FF2B5EF4-FFF2-40B4-BE49-F238E27FC236}">
                  <a16:creationId xmlns:a16="http://schemas.microsoft.com/office/drawing/2014/main" id="{2000A7EB-D34D-45DD-BE03-13348FC11BF2}"/>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47" name="직사각형 46">
              <a:extLst>
                <a:ext uri="{FF2B5EF4-FFF2-40B4-BE49-F238E27FC236}">
                  <a16:creationId xmlns:a16="http://schemas.microsoft.com/office/drawing/2014/main" id="{3F2F5508-D042-44C6-A54D-81C20673EF4D}"/>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8" name="직사각형 47">
              <a:extLst>
                <a:ext uri="{FF2B5EF4-FFF2-40B4-BE49-F238E27FC236}">
                  <a16:creationId xmlns:a16="http://schemas.microsoft.com/office/drawing/2014/main" id="{AE747329-5A93-4500-A02D-291F407F0EED}"/>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9" name="직사각형 48">
              <a:extLst>
                <a:ext uri="{FF2B5EF4-FFF2-40B4-BE49-F238E27FC236}">
                  <a16:creationId xmlns:a16="http://schemas.microsoft.com/office/drawing/2014/main" id="{19ADFF44-16FA-4F2B-8FBE-09F7A6817B31}"/>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0" name="직사각형 49">
              <a:extLst>
                <a:ext uri="{FF2B5EF4-FFF2-40B4-BE49-F238E27FC236}">
                  <a16:creationId xmlns:a16="http://schemas.microsoft.com/office/drawing/2014/main" id="{049A22B3-3E4E-496A-A6E3-66EE9D63B4F6}"/>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51" name="직선 연결선 50">
              <a:extLst>
                <a:ext uri="{FF2B5EF4-FFF2-40B4-BE49-F238E27FC236}">
                  <a16:creationId xmlns:a16="http://schemas.microsoft.com/office/drawing/2014/main" id="{FB222BD6-A754-4EC1-B9E6-CBCC355E3ED3}"/>
                </a:ext>
              </a:extLst>
            </p:cNvPr>
            <p:cNvCxnSpPr>
              <a:cxnSpLocks/>
              <a:endCxn id="49"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F865467-3929-4415-8881-D1D1DF71693F}"/>
                </a:ext>
              </a:extLst>
            </p:cNvPr>
            <p:cNvCxnSpPr>
              <a:cxnSpLocks/>
              <a:stCxn id="49"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15996AD7-F2F4-4895-B75E-46264BA33A21}"/>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sp>
        <p:nvSpPr>
          <p:cNvPr id="54" name="직사각형 53">
            <a:extLst>
              <a:ext uri="{FF2B5EF4-FFF2-40B4-BE49-F238E27FC236}">
                <a16:creationId xmlns:a16="http://schemas.microsoft.com/office/drawing/2014/main" id="{33838356-F4E1-49C3-9BC8-765A968E3672}"/>
              </a:ext>
            </a:extLst>
          </p:cNvPr>
          <p:cNvSpPr/>
          <p:nvPr/>
        </p:nvSpPr>
        <p:spPr>
          <a:xfrm>
            <a:off x="3696164" y="3922824"/>
            <a:ext cx="3073030"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5" name="직사각형 54">
            <a:extLst>
              <a:ext uri="{FF2B5EF4-FFF2-40B4-BE49-F238E27FC236}">
                <a16:creationId xmlns:a16="http://schemas.microsoft.com/office/drawing/2014/main" id="{2D54E2C0-68A7-49CF-AF42-C4EA91559F41}"/>
              </a:ext>
            </a:extLst>
          </p:cNvPr>
          <p:cNvSpPr/>
          <p:nvPr/>
        </p:nvSpPr>
        <p:spPr>
          <a:xfrm>
            <a:off x="3390970" y="4122062"/>
            <a:ext cx="3845290"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6" name="직사각형 55">
            <a:extLst>
              <a:ext uri="{FF2B5EF4-FFF2-40B4-BE49-F238E27FC236}">
                <a16:creationId xmlns:a16="http://schemas.microsoft.com/office/drawing/2014/main" id="{6CAE78D9-618A-4C97-8904-3B16FD7E0249}"/>
              </a:ext>
            </a:extLst>
          </p:cNvPr>
          <p:cNvSpPr/>
          <p:nvPr/>
        </p:nvSpPr>
        <p:spPr>
          <a:xfrm rot="18229305">
            <a:off x="5089400" y="4794055"/>
            <a:ext cx="1282307" cy="11909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7" name="직사각형 56">
            <a:extLst>
              <a:ext uri="{FF2B5EF4-FFF2-40B4-BE49-F238E27FC236}">
                <a16:creationId xmlns:a16="http://schemas.microsoft.com/office/drawing/2014/main" id="{73D72995-F451-4071-811E-A4BC12705CE0}"/>
              </a:ext>
            </a:extLst>
          </p:cNvPr>
          <p:cNvSpPr/>
          <p:nvPr/>
        </p:nvSpPr>
        <p:spPr>
          <a:xfrm>
            <a:off x="4149355" y="4038307"/>
            <a:ext cx="2104430"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8" name="직사각형 57">
            <a:extLst>
              <a:ext uri="{FF2B5EF4-FFF2-40B4-BE49-F238E27FC236}">
                <a16:creationId xmlns:a16="http://schemas.microsoft.com/office/drawing/2014/main" id="{76F9CF25-B94D-4BE1-B179-F77AB42E046B}"/>
              </a:ext>
            </a:extLst>
          </p:cNvPr>
          <p:cNvSpPr/>
          <p:nvPr/>
        </p:nvSpPr>
        <p:spPr>
          <a:xfrm>
            <a:off x="4610887" y="4193678"/>
            <a:ext cx="1133282"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9" name="직사각형 58">
            <a:extLst>
              <a:ext uri="{FF2B5EF4-FFF2-40B4-BE49-F238E27FC236}">
                <a16:creationId xmlns:a16="http://schemas.microsoft.com/office/drawing/2014/main" id="{9D9274B5-D0F7-4D10-9F21-2C30C2A0B272}"/>
              </a:ext>
            </a:extLst>
          </p:cNvPr>
          <p:cNvSpPr/>
          <p:nvPr/>
        </p:nvSpPr>
        <p:spPr>
          <a:xfrm rot="18229305">
            <a:off x="6111310" y="4374835"/>
            <a:ext cx="641208" cy="14319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0" name="직사각형 59">
            <a:extLst>
              <a:ext uri="{FF2B5EF4-FFF2-40B4-BE49-F238E27FC236}">
                <a16:creationId xmlns:a16="http://schemas.microsoft.com/office/drawing/2014/main" id="{26DAD55D-3ACA-4599-9EAE-7B1174304A8C}"/>
              </a:ext>
            </a:extLst>
          </p:cNvPr>
          <p:cNvSpPr/>
          <p:nvPr/>
        </p:nvSpPr>
        <p:spPr>
          <a:xfrm rot="18229305">
            <a:off x="6646502" y="4241786"/>
            <a:ext cx="641208" cy="11126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1" name="직사각형 60">
            <a:extLst>
              <a:ext uri="{FF2B5EF4-FFF2-40B4-BE49-F238E27FC236}">
                <a16:creationId xmlns:a16="http://schemas.microsoft.com/office/drawing/2014/main" id="{A9441F35-B33E-44B4-A075-71062668C655}"/>
              </a:ext>
            </a:extLst>
          </p:cNvPr>
          <p:cNvSpPr/>
          <p:nvPr/>
        </p:nvSpPr>
        <p:spPr>
          <a:xfrm rot="18229305">
            <a:off x="7072261" y="4119829"/>
            <a:ext cx="641208" cy="11126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2" name="직사각형 61">
            <a:extLst>
              <a:ext uri="{FF2B5EF4-FFF2-40B4-BE49-F238E27FC236}">
                <a16:creationId xmlns:a16="http://schemas.microsoft.com/office/drawing/2014/main" id="{07BCB59B-1EB2-4B01-A3F5-997C3F36EE09}"/>
              </a:ext>
            </a:extLst>
          </p:cNvPr>
          <p:cNvSpPr/>
          <p:nvPr/>
        </p:nvSpPr>
        <p:spPr>
          <a:xfrm>
            <a:off x="5024051" y="6060208"/>
            <a:ext cx="720118" cy="190888"/>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TextBox 22">
            <a:extLst>
              <a:ext uri="{FF2B5EF4-FFF2-40B4-BE49-F238E27FC236}">
                <a16:creationId xmlns:a16="http://schemas.microsoft.com/office/drawing/2014/main" id="{69273926-F9BA-48FA-B439-91DBAE09925A}"/>
              </a:ext>
            </a:extLst>
          </p:cNvPr>
          <p:cNvSpPr txBox="1"/>
          <p:nvPr/>
        </p:nvSpPr>
        <p:spPr>
          <a:xfrm>
            <a:off x="4936243" y="6040427"/>
            <a:ext cx="959335" cy="230832"/>
          </a:xfrm>
          <a:prstGeom prst="rect">
            <a:avLst/>
          </a:prstGeom>
          <a:noFill/>
        </p:spPr>
        <p:txBody>
          <a:bodyPr wrap="square" rtlCol="0">
            <a:spAutoFit/>
          </a:bodyPr>
          <a:lstStyle/>
          <a:p>
            <a:r>
              <a:rPr lang="en-US" altLang="ko-KR" sz="900" dirty="0">
                <a:latin typeface="나눔스퀘어" panose="020B0600000101010101" pitchFamily="50" charset="-127"/>
                <a:ea typeface="나눔스퀘어" panose="020B0600000101010101" pitchFamily="50" charset="-127"/>
              </a:rPr>
              <a:t>Deconvolution</a:t>
            </a:r>
            <a:endParaRPr lang="ko-KR" altLang="en-US" sz="900" dirty="0">
              <a:latin typeface="나눔스퀘어" panose="020B0600000101010101" pitchFamily="50" charset="-127"/>
              <a:ea typeface="나눔스퀘어" panose="020B0600000101010101" pitchFamily="50" charset="-127"/>
            </a:endParaRPr>
          </a:p>
        </p:txBody>
      </p:sp>
      <p:sp>
        <p:nvSpPr>
          <p:cNvPr id="65" name="TextBox 64">
            <a:extLst>
              <a:ext uri="{FF2B5EF4-FFF2-40B4-BE49-F238E27FC236}">
                <a16:creationId xmlns:a16="http://schemas.microsoft.com/office/drawing/2014/main" id="{FFC01211-38D5-4806-BFDE-71D1E831B37C}"/>
              </a:ext>
            </a:extLst>
          </p:cNvPr>
          <p:cNvSpPr txBox="1"/>
          <p:nvPr/>
        </p:nvSpPr>
        <p:spPr>
          <a:xfrm>
            <a:off x="5616357" y="808249"/>
            <a:ext cx="5708083" cy="707886"/>
          </a:xfrm>
          <a:prstGeom prst="rect">
            <a:avLst/>
          </a:prstGeom>
          <a:noFill/>
        </p:spPr>
        <p:txBody>
          <a:bodyPr wrap="square" rtlCol="0">
            <a:spAutoFit/>
          </a:bodyPr>
          <a:lstStyle/>
          <a:p>
            <a:pPr latinLnBrk="0"/>
            <a:r>
              <a:rPr lang="en-US" altLang="ko-KR" sz="2000" dirty="0">
                <a:latin typeface="나눔스퀘어" panose="020B0600000101010101" pitchFamily="50" charset="-127"/>
                <a:ea typeface="나눔스퀘어" panose="020B0600000101010101" pitchFamily="50" charset="-127"/>
              </a:rPr>
              <a:t>Basic</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에는 따로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와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없지만</a:t>
            </a:r>
            <a:r>
              <a:rPr lang="en-US" altLang="ko-KR" sz="2000" dirty="0">
                <a:latin typeface="나눔스퀘어" panose="020B0600000101010101" pitchFamily="50" charset="-127"/>
                <a:ea typeface="나눔스퀘어" panose="020B0600000101010101" pitchFamily="50" charset="-127"/>
              </a:rPr>
              <a:t>, Original SegNet</a:t>
            </a:r>
            <a:r>
              <a:rPr lang="ko-KR" altLang="en-US" sz="2000" dirty="0">
                <a:latin typeface="나눔스퀘어" panose="020B0600000101010101" pitchFamily="50" charset="-127"/>
                <a:ea typeface="나눔스퀘어" panose="020B0600000101010101" pitchFamily="50" charset="-127"/>
              </a:rPr>
              <a:t>의 경우는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존재 </a:t>
            </a:r>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39725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SegNet</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-Basic-</a:t>
            </a:r>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SingleChannelDecoder</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13768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02A7D8EB-A7BF-4710-A04D-0E45DB55194D}"/>
              </a:ext>
            </a:extLst>
          </p:cNvPr>
          <p:cNvPicPr>
            <a:picLocks noChangeAspect="1"/>
          </p:cNvPicPr>
          <p:nvPr/>
        </p:nvPicPr>
        <p:blipFill rotWithShape="1">
          <a:blip r:embed="rId5"/>
          <a:srcRect r="32773"/>
          <a:stretch/>
        </p:blipFill>
        <p:spPr>
          <a:xfrm>
            <a:off x="968749" y="1447830"/>
            <a:ext cx="7167861" cy="3126388"/>
          </a:xfrm>
          <a:prstGeom prst="rect">
            <a:avLst/>
          </a:prstGeom>
        </p:spPr>
      </p:pic>
      <p:sp>
        <p:nvSpPr>
          <p:cNvPr id="23" name="직사각형 22">
            <a:extLst>
              <a:ext uri="{FF2B5EF4-FFF2-40B4-BE49-F238E27FC236}">
                <a16:creationId xmlns:a16="http://schemas.microsoft.com/office/drawing/2014/main" id="{B2F1A8BF-0CBE-47BB-B767-961EFC3C0FB2}"/>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직사각형 23">
            <a:extLst>
              <a:ext uri="{FF2B5EF4-FFF2-40B4-BE49-F238E27FC236}">
                <a16:creationId xmlns:a16="http://schemas.microsoft.com/office/drawing/2014/main" id="{377E9F22-A624-4651-AF17-734FCA62D000}"/>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5" name="직사각형 24">
            <a:extLst>
              <a:ext uri="{FF2B5EF4-FFF2-40B4-BE49-F238E27FC236}">
                <a16:creationId xmlns:a16="http://schemas.microsoft.com/office/drawing/2014/main" id="{00FD1FA4-E9D1-4A48-9246-AFECC0D6FDC7}"/>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6" name="직사각형 25">
            <a:extLst>
              <a:ext uri="{FF2B5EF4-FFF2-40B4-BE49-F238E27FC236}">
                <a16:creationId xmlns:a16="http://schemas.microsoft.com/office/drawing/2014/main" id="{0E54A656-A9A4-40CE-85D6-B1948E0EB1EE}"/>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27" name="직선 연결선 26">
            <a:extLst>
              <a:ext uri="{FF2B5EF4-FFF2-40B4-BE49-F238E27FC236}">
                <a16:creationId xmlns:a16="http://schemas.microsoft.com/office/drawing/2014/main" id="{4636B6D0-A5ED-495D-9309-9CB658743307}"/>
              </a:ext>
            </a:extLst>
          </p:cNvPr>
          <p:cNvCxnSpPr>
            <a:cxnSpLocks/>
            <a:endCxn id="25"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AC36C3B3-0101-44B6-9DC9-5001E4792C57}"/>
              </a:ext>
            </a:extLst>
          </p:cNvPr>
          <p:cNvCxnSpPr>
            <a:cxnSpLocks/>
            <a:stCxn id="25"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283CD6C0-6E31-4384-9306-BC502FEC8C34}"/>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 name="직사각형 1">
            <a:extLst>
              <a:ext uri="{FF2B5EF4-FFF2-40B4-BE49-F238E27FC236}">
                <a16:creationId xmlns:a16="http://schemas.microsoft.com/office/drawing/2014/main" id="{C220F2B7-4BDF-4638-A710-F72E179C597E}"/>
              </a:ext>
            </a:extLst>
          </p:cNvPr>
          <p:cNvSpPr/>
          <p:nvPr/>
        </p:nvSpPr>
        <p:spPr>
          <a:xfrm>
            <a:off x="5542207" y="1611824"/>
            <a:ext cx="2834401" cy="227034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4321F700-B10D-42E8-AA3D-48DF2CB0579F}"/>
              </a:ext>
            </a:extLst>
          </p:cNvPr>
          <p:cNvSpPr/>
          <p:nvPr/>
        </p:nvSpPr>
        <p:spPr>
          <a:xfrm>
            <a:off x="4383483" y="1611823"/>
            <a:ext cx="2834401" cy="65728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64C63B27-B816-406B-9F0A-A09A8FB3532F}"/>
              </a:ext>
            </a:extLst>
          </p:cNvPr>
          <p:cNvSpPr/>
          <p:nvPr/>
        </p:nvSpPr>
        <p:spPr>
          <a:xfrm>
            <a:off x="3974963" y="175940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2" name="직사각형 31">
            <a:extLst>
              <a:ext uri="{FF2B5EF4-FFF2-40B4-BE49-F238E27FC236}">
                <a16:creationId xmlns:a16="http://schemas.microsoft.com/office/drawing/2014/main" id="{29B1D5D1-858C-4BB9-8ECF-5B2CA1DF3496}"/>
              </a:ext>
            </a:extLst>
          </p:cNvPr>
          <p:cNvSpPr/>
          <p:nvPr/>
        </p:nvSpPr>
        <p:spPr>
          <a:xfrm>
            <a:off x="4948731" y="217477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3" name="직사각형 32">
            <a:extLst>
              <a:ext uri="{FF2B5EF4-FFF2-40B4-BE49-F238E27FC236}">
                <a16:creationId xmlns:a16="http://schemas.microsoft.com/office/drawing/2014/main" id="{FF84E2F9-073E-4477-B866-0083BC82BFBF}"/>
              </a:ext>
            </a:extLst>
          </p:cNvPr>
          <p:cNvSpPr/>
          <p:nvPr/>
        </p:nvSpPr>
        <p:spPr>
          <a:xfrm>
            <a:off x="5494424" y="2372913"/>
            <a:ext cx="1877725" cy="41259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4" name="직사각형 33">
            <a:extLst>
              <a:ext uri="{FF2B5EF4-FFF2-40B4-BE49-F238E27FC236}">
                <a16:creationId xmlns:a16="http://schemas.microsoft.com/office/drawing/2014/main" id="{5A0BB4AC-8B90-4607-B0FF-7748A0216827}"/>
              </a:ext>
            </a:extLst>
          </p:cNvPr>
          <p:cNvSpPr/>
          <p:nvPr/>
        </p:nvSpPr>
        <p:spPr>
          <a:xfrm>
            <a:off x="4918786" y="2123110"/>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5" name="직사각형 34">
            <a:extLst>
              <a:ext uri="{FF2B5EF4-FFF2-40B4-BE49-F238E27FC236}">
                <a16:creationId xmlns:a16="http://schemas.microsoft.com/office/drawing/2014/main" id="{98456F90-C073-4B13-B5C8-6EC9A9063F5F}"/>
              </a:ext>
            </a:extLst>
          </p:cNvPr>
          <p:cNvSpPr/>
          <p:nvPr/>
        </p:nvSpPr>
        <p:spPr>
          <a:xfrm>
            <a:off x="4336976" y="1981041"/>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6" name="직사각형 35">
            <a:extLst>
              <a:ext uri="{FF2B5EF4-FFF2-40B4-BE49-F238E27FC236}">
                <a16:creationId xmlns:a16="http://schemas.microsoft.com/office/drawing/2014/main" id="{5782AE61-9C2F-45D3-A562-A19ABB24A103}"/>
              </a:ext>
            </a:extLst>
          </p:cNvPr>
          <p:cNvSpPr/>
          <p:nvPr/>
        </p:nvSpPr>
        <p:spPr>
          <a:xfrm>
            <a:off x="3970805" y="1764063"/>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37" name="그룹 36">
            <a:extLst>
              <a:ext uri="{FF2B5EF4-FFF2-40B4-BE49-F238E27FC236}">
                <a16:creationId xmlns:a16="http://schemas.microsoft.com/office/drawing/2014/main" id="{0CF2008C-CE89-437E-A752-A57778D96B25}"/>
              </a:ext>
            </a:extLst>
          </p:cNvPr>
          <p:cNvGrpSpPr/>
          <p:nvPr/>
        </p:nvGrpSpPr>
        <p:grpSpPr>
          <a:xfrm>
            <a:off x="5639232" y="1909496"/>
            <a:ext cx="359255" cy="2007664"/>
            <a:chOff x="6294966" y="3546307"/>
            <a:chExt cx="1435099" cy="2841516"/>
          </a:xfrm>
        </p:grpSpPr>
        <p:cxnSp>
          <p:nvCxnSpPr>
            <p:cNvPr id="38" name="직선 연결선 37">
              <a:extLst>
                <a:ext uri="{FF2B5EF4-FFF2-40B4-BE49-F238E27FC236}">
                  <a16:creationId xmlns:a16="http://schemas.microsoft.com/office/drawing/2014/main" id="{1AEA9553-4165-4474-A523-1B4209C75CB1}"/>
                </a:ext>
              </a:extLst>
            </p:cNvPr>
            <p:cNvCxnSpPr>
              <a:cxnSpLocks/>
            </p:cNvCxnSpPr>
            <p:nvPr/>
          </p:nvCxnSpPr>
          <p:spPr>
            <a:xfrm>
              <a:off x="7708940" y="3559738"/>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21DF0BD1-85A1-4A50-8B7F-BF08A6EC93DA}"/>
                </a:ext>
              </a:extLst>
            </p:cNvPr>
            <p:cNvCxnSpPr>
              <a:cxnSpLocks/>
            </p:cNvCxnSpPr>
            <p:nvPr/>
          </p:nvCxnSpPr>
          <p:spPr>
            <a:xfrm>
              <a:off x="6302766" y="4426201"/>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76FBD92-91BD-4BE4-9A9C-C784038D869E}"/>
                </a:ext>
              </a:extLst>
            </p:cNvPr>
            <p:cNvCxnSpPr>
              <a:cxnSpLocks/>
            </p:cNvCxnSpPr>
            <p:nvPr/>
          </p:nvCxnSpPr>
          <p:spPr>
            <a:xfrm flipH="1">
              <a:off x="6477178" y="5523793"/>
              <a:ext cx="1252887" cy="8574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CB863945-41D2-4689-8B2A-DE9793A6D935}"/>
                </a:ext>
              </a:extLst>
            </p:cNvPr>
            <p:cNvCxnSpPr>
              <a:cxnSpLocks/>
            </p:cNvCxnSpPr>
            <p:nvPr/>
          </p:nvCxnSpPr>
          <p:spPr>
            <a:xfrm flipH="1">
              <a:off x="6299831" y="3546307"/>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759CE29-8EA6-41B2-8BE2-B3291C038401}"/>
                </a:ext>
              </a:extLst>
            </p:cNvPr>
            <p:cNvCxnSpPr>
              <a:cxnSpLocks/>
            </p:cNvCxnSpPr>
            <p:nvPr/>
          </p:nvCxnSpPr>
          <p:spPr>
            <a:xfrm>
              <a:off x="7536592" y="3549324"/>
              <a:ext cx="169761" cy="5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F2A6AA0E-5862-4B0E-884C-138AAB43FE20}"/>
                </a:ext>
              </a:extLst>
            </p:cNvPr>
            <p:cNvCxnSpPr>
              <a:cxnSpLocks/>
            </p:cNvCxnSpPr>
            <p:nvPr/>
          </p:nvCxnSpPr>
          <p:spPr>
            <a:xfrm>
              <a:off x="6294966" y="4435118"/>
              <a:ext cx="192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EEE21CCD-979D-4C91-BF7A-92263A87C255}"/>
                </a:ext>
              </a:extLst>
            </p:cNvPr>
            <p:cNvCxnSpPr>
              <a:cxnSpLocks/>
            </p:cNvCxnSpPr>
            <p:nvPr/>
          </p:nvCxnSpPr>
          <p:spPr>
            <a:xfrm flipV="1">
              <a:off x="6310068" y="6372326"/>
              <a:ext cx="159523" cy="1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4160D66-550D-48EB-B3AB-794712C47F74}"/>
                </a:ext>
              </a:extLst>
            </p:cNvPr>
            <p:cNvCxnSpPr>
              <a:cxnSpLocks/>
            </p:cNvCxnSpPr>
            <p:nvPr/>
          </p:nvCxnSpPr>
          <p:spPr>
            <a:xfrm flipH="1">
              <a:off x="6479126" y="3555269"/>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EFA493C1-EA64-4C27-971D-FB2F9D1CD850}"/>
                </a:ext>
              </a:extLst>
            </p:cNvPr>
            <p:cNvCxnSpPr>
              <a:cxnSpLocks/>
            </p:cNvCxnSpPr>
            <p:nvPr/>
          </p:nvCxnSpPr>
          <p:spPr>
            <a:xfrm>
              <a:off x="6475036" y="4432733"/>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33D788-4367-4601-9532-C3CF2BC0F189}"/>
              </a:ext>
            </a:extLst>
          </p:cNvPr>
          <p:cNvSpPr txBox="1"/>
          <p:nvPr/>
        </p:nvSpPr>
        <p:spPr>
          <a:xfrm>
            <a:off x="4974512" y="1488742"/>
            <a:ext cx="4095994" cy="369332"/>
          </a:xfrm>
          <a:prstGeom prst="rect">
            <a:avLst/>
          </a:prstGeom>
          <a:noFill/>
        </p:spPr>
        <p:txBody>
          <a:bodyPr wrap="square" rtlCol="0">
            <a:spAutoFit/>
          </a:bodyPr>
          <a:lstStyle/>
          <a:p>
            <a:pPr latinLnBrk="0"/>
            <a:r>
              <a:rPr lang="en-US" altLang="ko-KR" dirty="0">
                <a:latin typeface="나눔스퀘어" panose="020B0600000101010101" pitchFamily="50" charset="-127"/>
                <a:ea typeface="나눔스퀘어" panose="020B0600000101010101" pitchFamily="50" charset="-127"/>
              </a:rPr>
              <a:t>Deconvolution</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Layer</a:t>
            </a:r>
          </a:p>
        </p:txBody>
      </p:sp>
      <p:sp>
        <p:nvSpPr>
          <p:cNvPr id="48" name="직사각형 47">
            <a:extLst>
              <a:ext uri="{FF2B5EF4-FFF2-40B4-BE49-F238E27FC236}">
                <a16:creationId xmlns:a16="http://schemas.microsoft.com/office/drawing/2014/main" id="{A94E589B-E522-458C-9DF5-E3EB7DD0407B}"/>
              </a:ext>
            </a:extLst>
          </p:cNvPr>
          <p:cNvSpPr/>
          <p:nvPr/>
        </p:nvSpPr>
        <p:spPr>
          <a:xfrm>
            <a:off x="4422611" y="3954135"/>
            <a:ext cx="3707911" cy="647016"/>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5" name="그림 4">
            <a:extLst>
              <a:ext uri="{FF2B5EF4-FFF2-40B4-BE49-F238E27FC236}">
                <a16:creationId xmlns:a16="http://schemas.microsoft.com/office/drawing/2014/main" id="{D7923999-4172-4CCA-993D-56A172904CBE}"/>
              </a:ext>
            </a:extLst>
          </p:cNvPr>
          <p:cNvPicPr>
            <a:picLocks noChangeAspect="1"/>
          </p:cNvPicPr>
          <p:nvPr/>
        </p:nvPicPr>
        <p:blipFill>
          <a:blip r:embed="rId6"/>
          <a:stretch>
            <a:fillRect/>
          </a:stretch>
        </p:blipFill>
        <p:spPr>
          <a:xfrm>
            <a:off x="3238973" y="4161869"/>
            <a:ext cx="2834402" cy="458329"/>
          </a:xfrm>
          <a:prstGeom prst="rect">
            <a:avLst/>
          </a:prstGeom>
        </p:spPr>
      </p:pic>
      <p:sp>
        <p:nvSpPr>
          <p:cNvPr id="49" name="직사각형 48">
            <a:extLst>
              <a:ext uri="{FF2B5EF4-FFF2-40B4-BE49-F238E27FC236}">
                <a16:creationId xmlns:a16="http://schemas.microsoft.com/office/drawing/2014/main" id="{B77BF37F-978D-47CE-BC22-FA3B542E227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8576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SegNet-Basic-EncoderAddition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9C48AF1E-7995-446E-B1FF-C586CD925C3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67185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FCN-Basic-NoDimReduction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11DAC827-7EA9-47C8-B51E-EE987F32E6F8}"/>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18149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Training</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Training</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68DB59A-E881-4555-B847-D898DA5F16F6}"/>
              </a:ext>
            </a:extLst>
          </p:cNvPr>
          <p:cNvPicPr>
            <a:picLocks noChangeAspect="1"/>
          </p:cNvPicPr>
          <p:nvPr/>
        </p:nvPicPr>
        <p:blipFill>
          <a:blip r:embed="rId5"/>
          <a:stretch>
            <a:fillRect/>
          </a:stretch>
        </p:blipFill>
        <p:spPr>
          <a:xfrm>
            <a:off x="6297474" y="681136"/>
            <a:ext cx="5648022" cy="5755774"/>
          </a:xfrm>
          <a:prstGeom prst="rect">
            <a:avLst/>
          </a:prstGeom>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5016758"/>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Camvid Dataset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Training Dataset : 367</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Test Dataset : 233</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12 (</a:t>
            </a:r>
            <a:r>
              <a:rPr lang="ko-KR" altLang="en-US" sz="2000">
                <a:latin typeface="나눔스퀘어" panose="020B0600000101010101" pitchFamily="50" charset="-127"/>
                <a:ea typeface="나눔스퀘어" panose="020B0600000101010101" pitchFamily="50" charset="-127"/>
              </a:rPr>
              <a:t>배경포함</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Initialized (He initialized)</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Optimization : SGD (lr : 0.1, momentum 0.9)</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validation score</a:t>
            </a:r>
            <a:r>
              <a:rPr lang="ko-KR" altLang="en-US" sz="2000">
                <a:latin typeface="나눔스퀘어" panose="020B0600000101010101" pitchFamily="50" charset="-127"/>
                <a:ea typeface="나눔스퀘어" panose="020B0600000101010101" pitchFamily="50" charset="-127"/>
              </a:rPr>
              <a:t>가 가장 높은 </a:t>
            </a:r>
            <a:r>
              <a:rPr lang="en-US" altLang="ko-KR" sz="2000">
                <a:latin typeface="나눔스퀘어" panose="020B0600000101010101" pitchFamily="50" charset="-127"/>
                <a:ea typeface="나눔스퀘어" panose="020B0600000101010101" pitchFamily="50" charset="-127"/>
              </a:rPr>
              <a:t>Epoch </a:t>
            </a:r>
            <a:r>
              <a:rPr lang="ko-KR" altLang="en-US" sz="2000">
                <a:latin typeface="나눔스퀘어" panose="020B0600000101010101" pitchFamily="50" charset="-127"/>
                <a:ea typeface="나눔스퀘어" panose="020B0600000101010101" pitchFamily="50" charset="-127"/>
              </a:rPr>
              <a:t>선택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Cross Entropy Loss </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Medium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larger Class</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a:t>
            </a:r>
            <a:r>
              <a:rPr lang="en-US" altLang="ko-KR" sz="2000">
                <a:latin typeface="나눔스퀘어" panose="020B0600000101010101" pitchFamily="50" charset="-127"/>
                <a:ea typeface="나눔스퀘어" panose="020B0600000101010101" pitchFamily="50" charset="-127"/>
              </a:rPr>
              <a:t>1</a:t>
            </a:r>
            <a:r>
              <a:rPr lang="ko-KR" altLang="en-US" sz="2000">
                <a:latin typeface="나눔스퀘어" panose="020B0600000101010101" pitchFamily="50" charset="-127"/>
                <a:ea typeface="나눔스퀘어" panose="020B0600000101010101" pitchFamily="50" charset="-127"/>
              </a:rPr>
              <a:t>보다 작게 설정</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82E7B995-3028-446B-AEF6-408161CB6A5F}"/>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1461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3170099"/>
          </a:xfrm>
          <a:prstGeom prst="rect">
            <a:avLst/>
          </a:prstGeom>
          <a:noFill/>
        </p:spPr>
        <p:txBody>
          <a:bodyPr wrap="square" rtlCol="0">
            <a:spAutoFit/>
          </a:bodyPr>
          <a:lstStyle/>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Performance Metric</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Global Accuracy (Pixel Accuracy - G)</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Class average accuracy (Mean Pixel Accuracy - C)</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mean Intersection over union (</a:t>
            </a:r>
            <a:r>
              <a:rPr lang="en-US" altLang="ko-KR" sz="2000" dirty="0" err="1">
                <a:latin typeface="나눔스퀘어" panose="020B0600000101010101" pitchFamily="50" charset="-127"/>
                <a:ea typeface="나눔스퀘어" panose="020B0600000101010101" pitchFamily="50" charset="-127"/>
              </a:rPr>
              <a:t>mIoU</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Boundary F1-measure (BF)</a:t>
            </a:r>
          </a:p>
          <a:p>
            <a:pPr marL="1371600" lvl="2"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mIoU</a:t>
            </a:r>
            <a:r>
              <a:rPr lang="ko-KR" altLang="en-US" sz="2000" dirty="0">
                <a:latin typeface="나눔스퀘어" panose="020B0600000101010101" pitchFamily="50" charset="-127"/>
                <a:ea typeface="나눔스퀘어" panose="020B0600000101010101" pitchFamily="50" charset="-127"/>
              </a:rPr>
              <a:t>의 경우 계산방법과 사람이 인식하는 경계부분이 좀 다른데</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보완하기 위해 경계부분에 대해서 정확도를 측정하는 방법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37598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Performance Metric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707886"/>
          </a:xfrm>
          <a:prstGeom prst="rect">
            <a:avLst/>
          </a:prstGeom>
          <a:noFill/>
        </p:spPr>
        <p:txBody>
          <a:bodyPr wrap="square" rtlCol="0">
            <a:spAutoFit/>
          </a:bodyPr>
          <a:lstStyle/>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Global Accuracy (Pixel Accuracy - G) vs Class average accuracy (Mean Pixel Accuracy - C)</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1" name="그림 20">
            <a:extLst>
              <a:ext uri="{FF2B5EF4-FFF2-40B4-BE49-F238E27FC236}">
                <a16:creationId xmlns:a16="http://schemas.microsoft.com/office/drawing/2014/main" id="{B8BAF1CD-0BE8-42CE-BBD9-3C70EB5F1676}"/>
              </a:ext>
            </a:extLst>
          </p:cNvPr>
          <p:cNvPicPr>
            <a:picLocks noChangeAspect="1"/>
          </p:cNvPicPr>
          <p:nvPr/>
        </p:nvPicPr>
        <p:blipFill rotWithShape="1">
          <a:blip r:embed="rId5"/>
          <a:srcRect l="53312"/>
          <a:stretch/>
        </p:blipFill>
        <p:spPr>
          <a:xfrm>
            <a:off x="6949440" y="2183080"/>
            <a:ext cx="2790386" cy="616271"/>
          </a:xfrm>
          <a:prstGeom prst="rect">
            <a:avLst/>
          </a:prstGeom>
        </p:spPr>
      </p:pic>
      <p:pic>
        <p:nvPicPr>
          <p:cNvPr id="22" name="그림 21">
            <a:extLst>
              <a:ext uri="{FF2B5EF4-FFF2-40B4-BE49-F238E27FC236}">
                <a16:creationId xmlns:a16="http://schemas.microsoft.com/office/drawing/2014/main" id="{E67C5497-5D75-4C84-BC8E-F60728308625}"/>
              </a:ext>
            </a:extLst>
          </p:cNvPr>
          <p:cNvPicPr>
            <a:picLocks noChangeAspect="1"/>
          </p:cNvPicPr>
          <p:nvPr/>
        </p:nvPicPr>
        <p:blipFill rotWithShape="1">
          <a:blip r:embed="rId6"/>
          <a:srcRect l="55967"/>
          <a:stretch/>
        </p:blipFill>
        <p:spPr>
          <a:xfrm>
            <a:off x="1991360" y="2183068"/>
            <a:ext cx="2235091" cy="616283"/>
          </a:xfrm>
          <a:prstGeom prst="rect">
            <a:avLst/>
          </a:prstGeom>
        </p:spPr>
      </p:pic>
    </p:spTree>
    <p:extLst>
      <p:ext uri="{BB962C8B-B14F-4D97-AF65-F5344CB8AC3E}">
        <p14:creationId xmlns:p14="http://schemas.microsoft.com/office/powerpoint/2010/main" val="388548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Abstract</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a:t>
            </a:r>
            <a:r>
              <a:rPr lang="en-US" altLang="ko-KR">
                <a:solidFill>
                  <a:schemeClr val="bg2">
                    <a:lumMod val="50000"/>
                  </a:schemeClr>
                </a:solidFill>
                <a:latin typeface="나눔바른고딕" panose="020B0603020101020101" pitchFamily="50" charset="-127"/>
                <a:ea typeface="나눔바른고딕" panose="020B0603020101020101" pitchFamily="50" charset="-127"/>
              </a:rPr>
              <a:t>1) Abstract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0.</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3323987"/>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a:t>
            </a:r>
            <a:r>
              <a:rPr lang="ko-KR" altLang="en-US" sz="2000" dirty="0">
                <a:latin typeface="나눔스퀘어" panose="020B0600000101010101" pitchFamily="50" charset="-127"/>
                <a:ea typeface="나눔스퀘어" panose="020B0600000101010101" pitchFamily="50" charset="-127"/>
              </a:rPr>
              <a:t>으로 구성된 </a:t>
            </a:r>
            <a:r>
              <a:rPr lang="en-US" altLang="ko-KR" sz="2000" dirty="0">
                <a:latin typeface="나눔스퀘어" panose="020B0600000101010101" pitchFamily="50" charset="-127"/>
                <a:ea typeface="나눔스퀘어" panose="020B0600000101010101" pitchFamily="50" charset="-127"/>
              </a:rPr>
              <a:t>VGG-16 </a:t>
            </a:r>
            <a:r>
              <a:rPr lang="en-US" altLang="ko-KR" sz="2000" dirty="0" err="1">
                <a:latin typeface="나눔스퀘어" panose="020B0600000101010101" pitchFamily="50" charset="-127"/>
                <a:ea typeface="나눔스퀘어" panose="020B0600000101010101" pitchFamily="50" charset="-127"/>
              </a:rPr>
              <a:t>Enocder</a:t>
            </a:r>
            <a:r>
              <a:rPr lang="ko-KR" altLang="en-US" sz="2000" dirty="0">
                <a:latin typeface="나눔스퀘어" panose="020B0600000101010101" pitchFamily="50" charset="-127"/>
                <a:ea typeface="나눔스퀘어" panose="020B0600000101010101" pitchFamily="50" charset="-127"/>
              </a:rPr>
              <a:t> 으로 구성됨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와 정반대의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통해 </a:t>
            </a:r>
            <a:r>
              <a:rPr lang="en-US" altLang="ko-KR" sz="2000" dirty="0">
                <a:latin typeface="나눔스퀘어" panose="020B0600000101010101" pitchFamily="50" charset="-127"/>
                <a:ea typeface="나눔스퀘어" panose="020B0600000101010101" pitchFamily="50" charset="-127"/>
              </a:rPr>
              <a:t>resolution</a:t>
            </a:r>
            <a:r>
              <a:rPr lang="ko-KR" altLang="en-US" sz="2000" dirty="0">
                <a:latin typeface="나눔스퀘어" panose="020B0600000101010101" pitchFamily="50" charset="-127"/>
                <a:ea typeface="나눔스퀘어" panose="020B0600000101010101" pitchFamily="50" charset="-127"/>
              </a:rPr>
              <a:t>을 증가시킴 </a:t>
            </a:r>
            <a:endParaRPr lang="en-US" altLang="ko-KR" sz="2000"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이때</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UnMaxpool</a:t>
            </a:r>
            <a:r>
              <a:rPr lang="ko-KR" altLang="en-US" dirty="0">
                <a:latin typeface="나눔스퀘어" panose="020B0600000101010101" pitchFamily="50" charset="-127"/>
                <a:ea typeface="나눔스퀘어" panose="020B0600000101010101" pitchFamily="50" charset="-127"/>
              </a:rPr>
              <a:t>을 이용해서 </a:t>
            </a:r>
            <a:r>
              <a:rPr lang="en-US" altLang="ko-KR" dirty="0">
                <a:latin typeface="나눔스퀘어" panose="020B0600000101010101" pitchFamily="50" charset="-127"/>
                <a:ea typeface="나눔스퀘어" panose="020B0600000101010101" pitchFamily="50" charset="-127"/>
              </a:rPr>
              <a:t>non-linear</a:t>
            </a:r>
            <a:r>
              <a:rPr lang="ko-KR" altLang="en-US" dirty="0">
                <a:latin typeface="나눔스퀘어" panose="020B0600000101010101" pitchFamily="50" charset="-127"/>
                <a:ea typeface="나눔스퀘어" panose="020B0600000101010101" pitchFamily="50" charset="-127"/>
              </a:rPr>
              <a:t>한 </a:t>
            </a:r>
            <a:r>
              <a:rPr lang="en-US" altLang="ko-KR" dirty="0" err="1">
                <a:latin typeface="나눔스퀘어" panose="020B0600000101010101" pitchFamily="50" charset="-127"/>
                <a:ea typeface="나눔스퀘어" panose="020B0600000101010101" pitchFamily="50" charset="-127"/>
              </a:rPr>
              <a:t>Upsampling</a:t>
            </a:r>
            <a:r>
              <a:rPr lang="ko-KR" altLang="en-US" dirty="0">
                <a:latin typeface="나눔스퀘어" panose="020B0600000101010101" pitchFamily="50" charset="-127"/>
                <a:ea typeface="나눔스퀘어" panose="020B0600000101010101" pitchFamily="50" charset="-127"/>
              </a:rPr>
              <a:t>을 진행함</a:t>
            </a:r>
            <a:endParaRPr lang="en-US" altLang="ko-KR"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Unpooling</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을 학습할 필요가 없음  </a:t>
            </a:r>
            <a:endParaRPr lang="en-US" altLang="ko-KR"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UnMaxpool</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만 사용할 경우에 </a:t>
            </a:r>
            <a:r>
              <a:rPr lang="en-US" altLang="ko-KR" dirty="0" err="1">
                <a:latin typeface="나눔스퀘어" panose="020B0600000101010101" pitchFamily="50" charset="-127"/>
                <a:ea typeface="나눔스퀘어" panose="020B0600000101010101" pitchFamily="50" charset="-127"/>
              </a:rPr>
              <a:t>Upsampled</a:t>
            </a:r>
            <a:r>
              <a:rPr lang="en-US" altLang="ko-KR" dirty="0">
                <a:latin typeface="나눔스퀘어" panose="020B0600000101010101" pitchFamily="50" charset="-127"/>
                <a:ea typeface="나눔스퀘어" panose="020B0600000101010101" pitchFamily="50" charset="-127"/>
              </a:rPr>
              <a:t> maps</a:t>
            </a:r>
            <a:r>
              <a:rPr lang="ko-KR" altLang="en-US" dirty="0">
                <a:latin typeface="나눔스퀘어" panose="020B0600000101010101" pitchFamily="50" charset="-127"/>
                <a:ea typeface="나눔스퀘어" panose="020B0600000101010101" pitchFamily="50" charset="-127"/>
              </a:rPr>
              <a:t>이 </a:t>
            </a:r>
            <a:r>
              <a:rPr lang="en-US" altLang="ko-KR" dirty="0">
                <a:latin typeface="나눔스퀘어" panose="020B0600000101010101" pitchFamily="50" charset="-127"/>
                <a:ea typeface="나눔스퀘어" panose="020B0600000101010101" pitchFamily="50" charset="-127"/>
              </a:rPr>
              <a:t>Sparse</a:t>
            </a:r>
            <a:r>
              <a:rPr lang="ko-KR" altLang="en-US" dirty="0">
                <a:latin typeface="나눔스퀘어" panose="020B0600000101010101" pitchFamily="50" charset="-127"/>
                <a:ea typeface="나눔스퀘어" panose="020B0600000101010101" pitchFamily="50" charset="-127"/>
              </a:rPr>
              <a:t>한 단점이 있어서 </a:t>
            </a:r>
            <a:r>
              <a:rPr lang="en-US" altLang="ko-KR" dirty="0">
                <a:latin typeface="나눔스퀘어" panose="020B0600000101010101" pitchFamily="50" charset="-127"/>
                <a:ea typeface="나눔스퀘어" panose="020B0600000101010101" pitchFamily="50" charset="-127"/>
              </a:rPr>
              <a:t>Transposed Conv</a:t>
            </a:r>
            <a:r>
              <a:rPr lang="ko-KR" altLang="en-US" dirty="0">
                <a:latin typeface="나눔스퀘어" panose="020B0600000101010101" pitchFamily="50" charset="-127"/>
                <a:ea typeface="나눔스퀘어" panose="020B0600000101010101" pitchFamily="50" charset="-127"/>
              </a:rPr>
              <a:t>를 같이 사용해서 </a:t>
            </a:r>
            <a:r>
              <a:rPr lang="en-US" altLang="ko-KR" dirty="0">
                <a:latin typeface="나눔스퀘어" panose="020B0600000101010101" pitchFamily="50" charset="-127"/>
                <a:ea typeface="나눔스퀘어" panose="020B0600000101010101" pitchFamily="50" charset="-127"/>
              </a:rPr>
              <a:t>dense</a:t>
            </a:r>
            <a:r>
              <a:rPr lang="ko-KR" altLang="en-US" dirty="0">
                <a:latin typeface="나눔스퀘어" panose="020B0600000101010101" pitchFamily="50" charset="-127"/>
                <a:ea typeface="나눔스퀘어" panose="020B0600000101010101" pitchFamily="50" charset="-127"/>
              </a:rPr>
              <a:t>하게 </a:t>
            </a:r>
            <a:r>
              <a:rPr lang="ko-KR" altLang="en-US" dirty="0" err="1">
                <a:latin typeface="나눔스퀘어" panose="020B0600000101010101" pitchFamily="50" charset="-127"/>
                <a:ea typeface="나눔스퀘어" panose="020B0600000101010101" pitchFamily="50" charset="-127"/>
              </a:rPr>
              <a:t>만듬</a:t>
            </a:r>
            <a:r>
              <a:rPr lang="ko-KR" altLang="en-US" dirty="0">
                <a:latin typeface="나눔스퀘어" panose="020B0600000101010101" pitchFamily="50" charset="-127"/>
                <a:ea typeface="나눔스퀘어" panose="020B0600000101010101" pitchFamily="50" charset="-127"/>
              </a:rPr>
              <a:t>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FCN</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DeepLab-LargeFOV</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과 비교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메모리 및 정확도</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속도의 관점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특히</a:t>
            </a:r>
            <a:r>
              <a:rPr lang="en-US" altLang="ko-KR" sz="2000" dirty="0">
                <a:latin typeface="나눔스퀘어" panose="020B0600000101010101" pitchFamily="50" charset="-127"/>
                <a:ea typeface="나눔스퀘어" panose="020B0600000101010101" pitchFamily="50" charset="-127"/>
              </a:rPr>
              <a:t>, scene understanding</a:t>
            </a:r>
            <a:r>
              <a:rPr lang="ko-KR" altLang="en-US" sz="2000" dirty="0">
                <a:latin typeface="나눔스퀘어" panose="020B0600000101010101" pitchFamily="50" charset="-127"/>
                <a:ea typeface="나눔스퀘어" panose="020B0600000101010101" pitchFamily="50" charset="-127"/>
              </a:rPr>
              <a:t>의 분야에서 동기를 얻음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Scene understanding application </a:t>
            </a:r>
            <a:r>
              <a:rPr lang="ko-KR" altLang="en-US" dirty="0">
                <a:latin typeface="나눔스퀘어" panose="020B0600000101010101" pitchFamily="50" charset="-127"/>
                <a:ea typeface="나눔스퀘어" panose="020B0600000101010101" pitchFamily="50" charset="-127"/>
              </a:rPr>
              <a:t>분야는 속도와 메모리가 중요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다른 모델에 비해 파라미터가 적어서 속도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메모리 측면에서 효율적임 </a:t>
            </a:r>
            <a:endParaRPr lang="en-US" altLang="ko-KR" sz="200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SegNet[1]</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의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Contribution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Performance Metric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707886"/>
          </a:xfrm>
          <a:prstGeom prst="rect">
            <a:avLst/>
          </a:prstGeom>
          <a:noFill/>
        </p:spPr>
        <p:txBody>
          <a:bodyPr wrap="square" rtlCol="0">
            <a:spAutoFit/>
          </a:bodyPr>
          <a:lstStyle/>
          <a:p>
            <a:pPr marL="457200" indent="-457200" latinLnBrk="0">
              <a:buFont typeface="+mj-lt"/>
              <a:buAutoNum type="arabicPeriod" startAt="2"/>
            </a:pPr>
            <a:r>
              <a:rPr lang="en-US" altLang="ko-KR" sz="2000" dirty="0" err="1">
                <a:latin typeface="나눔스퀘어" panose="020B0600000101010101" pitchFamily="50" charset="-127"/>
                <a:ea typeface="나눔스퀘어" panose="020B0600000101010101" pitchFamily="50" charset="-127"/>
              </a:rPr>
              <a:t>mIoU</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6072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Performance Metric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400110"/>
          </a:xfrm>
          <a:prstGeom prst="rect">
            <a:avLst/>
          </a:prstGeom>
          <a:noFill/>
        </p:spPr>
        <p:txBody>
          <a:bodyPr wrap="square" rtlCol="0">
            <a:spAutoFit/>
          </a:bodyPr>
          <a:lstStyle/>
          <a:p>
            <a:pPr marL="457200" indent="-457200" latinLnBrk="0">
              <a:buFont typeface="+mj-lt"/>
              <a:buAutoNum type="arabicPeriod" startAt="3"/>
            </a:pPr>
            <a:r>
              <a:rPr lang="en-US" altLang="ko-KR" sz="2000" dirty="0">
                <a:latin typeface="나눔스퀘어" panose="020B0600000101010101" pitchFamily="50" charset="-127"/>
                <a:ea typeface="나눔스퀘어" panose="020B0600000101010101" pitchFamily="50" charset="-127"/>
              </a:rPr>
              <a:t>Boundary F1-measure (BF) </a:t>
            </a: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2180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4401205"/>
          </a:xfrm>
          <a:prstGeom prst="rect">
            <a:avLst/>
          </a:prstGeom>
          <a:noFill/>
        </p:spPr>
        <p:txBody>
          <a:bodyPr wrap="square" rtlCol="0">
            <a:spAutoFit/>
          </a:bodyPr>
          <a:lstStyle/>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Performance Metric</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Global Accuracy (Pixel Accuracy - G)</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Class average accuracy (Mean Pixel Accuracy - C)</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mean Intersection over union (</a:t>
            </a:r>
            <a:r>
              <a:rPr lang="en-US" altLang="ko-KR" sz="2000" dirty="0" err="1">
                <a:latin typeface="나눔스퀘어" panose="020B0600000101010101" pitchFamily="50" charset="-127"/>
                <a:ea typeface="나눔스퀘어" panose="020B0600000101010101" pitchFamily="50" charset="-127"/>
              </a:rPr>
              <a:t>mIoU</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Boundary F1-measure (BF)</a:t>
            </a:r>
          </a:p>
          <a:p>
            <a:pPr marL="1371600" lvl="2"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mIoU</a:t>
            </a:r>
            <a:r>
              <a:rPr lang="ko-KR" altLang="en-US" sz="2000" dirty="0">
                <a:latin typeface="나눔스퀘어" panose="020B0600000101010101" pitchFamily="50" charset="-127"/>
                <a:ea typeface="나눔스퀘어" panose="020B0600000101010101" pitchFamily="50" charset="-127"/>
              </a:rPr>
              <a:t>의 경우 계산방법과 사람이 인식하는 경계부분이 좀 다른데</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보완하기 위해 경계부분에 대해서 정확도를 측정하는 방법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Test Set (CAMVID) </a:t>
            </a: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CamVid</a:t>
            </a:r>
            <a:r>
              <a:rPr lang="en-US" altLang="ko-KR" sz="2000" dirty="0">
                <a:latin typeface="나눔스퀘어" panose="020B0600000101010101" pitchFamily="50" charset="-127"/>
                <a:ea typeface="나눔스퀘어" panose="020B0600000101010101" pitchFamily="50" charset="-127"/>
              </a:rPr>
              <a:t> validation set</a:t>
            </a:r>
            <a:r>
              <a:rPr lang="ko-KR" altLang="en-US" sz="2000" dirty="0">
                <a:latin typeface="나눔스퀘어" panose="020B0600000101010101" pitchFamily="50" charset="-127"/>
                <a:ea typeface="나눔스퀘어" panose="020B0600000101010101" pitchFamily="50" charset="-127"/>
              </a:rPr>
              <a:t>을 기준으로 </a:t>
            </a:r>
            <a:r>
              <a:rPr lang="en-US" altLang="ko-KR" sz="2000" dirty="0">
                <a:latin typeface="나눔스퀘어" panose="020B0600000101010101" pitchFamily="50" charset="-127"/>
                <a:ea typeface="나눔스퀘어" panose="020B0600000101010101" pitchFamily="50" charset="-127"/>
              </a:rPr>
              <a:t>global accuracy</a:t>
            </a:r>
            <a:r>
              <a:rPr lang="ko-KR" altLang="en-US" sz="2000" dirty="0">
                <a:latin typeface="나눔스퀘어" panose="020B0600000101010101" pitchFamily="50" charset="-127"/>
                <a:ea typeface="나눔스퀘어" panose="020B0600000101010101" pitchFamily="50" charset="-127"/>
              </a:rPr>
              <a:t>가 가장 높은 </a:t>
            </a:r>
            <a:r>
              <a:rPr lang="en-US" altLang="ko-KR" sz="2000" dirty="0">
                <a:latin typeface="나눔스퀘어" panose="020B0600000101010101" pitchFamily="50" charset="-127"/>
                <a:ea typeface="나눔스퀘어" panose="020B0600000101010101" pitchFamily="50" charset="-127"/>
              </a:rPr>
              <a:t>Epoch</a:t>
            </a:r>
            <a:r>
              <a:rPr lang="ko-KR" altLang="en-US" sz="2000" dirty="0">
                <a:latin typeface="나눔스퀘어" panose="020B0600000101010101" pitchFamily="50" charset="-127"/>
                <a:ea typeface="나눔스퀘어" panose="020B0600000101010101" pitchFamily="50" charset="-127"/>
              </a:rPr>
              <a:t>로 추론</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하지만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도로와 건물</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하늘</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보도처럼 대부분의 이미지를 차지하는 클래스 </a:t>
            </a:r>
            <a:r>
              <a:rPr lang="ko-KR" altLang="en-US" sz="2000" dirty="0" err="1">
                <a:latin typeface="나눔스퀘어" panose="020B0600000101010101" pitchFamily="50" charset="-127"/>
                <a:ea typeface="나눔스퀘어" panose="020B0600000101010101" pitchFamily="50" charset="-127"/>
              </a:rPr>
              <a:t>때매</a:t>
            </a:r>
            <a:r>
              <a:rPr lang="ko-KR" altLang="en-US" sz="2000" dirty="0">
                <a:latin typeface="나눔스퀘어" panose="020B0600000101010101" pitchFamily="50" charset="-127"/>
                <a:ea typeface="나눔스퀘어" panose="020B0600000101010101" pitchFamily="50" charset="-127"/>
              </a:rPr>
              <a:t> 클래스의 평균 정확도가 </a:t>
            </a:r>
            <a:r>
              <a:rPr lang="ko-KR" altLang="en-US" sz="2000" dirty="0" err="1">
                <a:latin typeface="나눔스퀘어" panose="020B0600000101010101" pitchFamily="50" charset="-127"/>
                <a:ea typeface="나눔스퀘어" panose="020B0600000101010101" pitchFamily="50" charset="-127"/>
              </a:rPr>
              <a:t>높다고해서</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Global Accuracy</a:t>
            </a:r>
            <a:r>
              <a:rPr lang="ko-KR" altLang="en-US" sz="2000" dirty="0">
                <a:latin typeface="나눔스퀘어" panose="020B0600000101010101" pitchFamily="50" charset="-127"/>
                <a:ea typeface="나눔스퀘어" panose="020B0600000101010101" pitchFamily="50" charset="-127"/>
              </a:rPr>
              <a:t>가 </a:t>
            </a:r>
            <a:r>
              <a:rPr lang="ko-KR" altLang="en-US" sz="2000" dirty="0" err="1">
                <a:latin typeface="나눔스퀘어" panose="020B0600000101010101" pitchFamily="50" charset="-127"/>
                <a:ea typeface="나눔스퀘어" panose="020B0600000101010101" pitchFamily="50" charset="-127"/>
              </a:rPr>
              <a:t>높은게</a:t>
            </a:r>
            <a:r>
              <a:rPr lang="ko-KR" altLang="en-US" sz="2000" dirty="0">
                <a:latin typeface="나눔스퀘어" panose="020B0600000101010101" pitchFamily="50" charset="-127"/>
                <a:ea typeface="나눔스퀘어" panose="020B0600000101010101" pitchFamily="50" charset="-127"/>
              </a:rPr>
              <a:t> 아님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04484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631216"/>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3</a:t>
            </a:r>
            <a:r>
              <a:rPr lang="ko-KR" altLang="en-US" sz="2000">
                <a:latin typeface="나눔스퀘어" panose="020B0600000101010101" pitchFamily="50" charset="-127"/>
                <a:ea typeface="나눔스퀘어" panose="020B0600000101010101" pitchFamily="50" charset="-127"/>
              </a:rPr>
              <a:t>가지 경우에 대해서 각각 성능을 비교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파라미터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추론속도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성능</a:t>
            </a:r>
            <a:r>
              <a:rPr lang="en-US" altLang="ko-KR" sz="200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unsampling</a:t>
            </a:r>
            <a:r>
              <a:rPr lang="ko-KR" altLang="en-US" sz="2000">
                <a:latin typeface="나눔스퀘어" panose="020B0600000101010101" pitchFamily="50" charset="-127"/>
                <a:ea typeface="나눔스퀘어" panose="020B0600000101010101" pitchFamily="50" charset="-127"/>
              </a:rPr>
              <a:t>의 종류 </a:t>
            </a:r>
            <a:r>
              <a:rPr lang="en-US" altLang="ko-KR" sz="2000">
                <a:latin typeface="나눔스퀘어" panose="020B0600000101010101" pitchFamily="50" charset="-127"/>
                <a:ea typeface="나눔스퀘어" panose="020B0600000101010101" pitchFamily="50" charset="-127"/>
              </a:rPr>
              <a:t>(Bilinear / Upsampling – indices / Learning to upsample)</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Median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Natural frequency balancing </a:t>
            </a: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99D773B8-03A7-4A6E-83CB-FFEA2DE7A48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47541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015663"/>
          </a:xfrm>
          <a:prstGeom prst="rect">
            <a:avLst/>
          </a:prstGeom>
          <a:noFill/>
        </p:spPr>
        <p:txBody>
          <a:bodyPr wrap="square" rtlCol="0">
            <a:spAutoFit/>
          </a:bodyPr>
          <a:lstStyle/>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Bilinear-Interpolation without any learning performs</a:t>
            </a:r>
            <a:r>
              <a:rPr lang="ko-KR" altLang="en-US" sz="2000">
                <a:latin typeface="나눔스퀘어" panose="020B0600000101010101" pitchFamily="50" charset="-127"/>
                <a:ea typeface="나눔스퀘어" panose="020B0600000101010101" pitchFamily="50" charset="-127"/>
              </a:rPr>
              <a:t>의 경우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파라미터의 수는 적고 추론속도는 작음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하지만 성능면에서 가장 낮음 </a:t>
            </a: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340243"/>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2B42A9BE-4498-4641-BD21-8F7506AEF3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26018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https://theailearner.com/2018/12/29/image-processing-bilinear-interpolation/</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extLst>
              <p:ext uri="{D42A27DB-BD31-4B8C-83A1-F6EECF244321}">
                <p14:modId xmlns:p14="http://schemas.microsoft.com/office/powerpoint/2010/main" val="3939141493"/>
              </p:ext>
            </p:extLst>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68824706"/>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3.25 = 3 * 0.75 + 4 * 0.25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3707873"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2.25 = 1.5 * 0.25 + 1.75 * 0.75</a:t>
            </a:r>
          </a:p>
        </p:txBody>
      </p:sp>
      <p:pic>
        <p:nvPicPr>
          <p:cNvPr id="35" name="그림 34">
            <a:extLst>
              <a:ext uri="{FF2B5EF4-FFF2-40B4-BE49-F238E27FC236}">
                <a16:creationId xmlns:a16="http://schemas.microsoft.com/office/drawing/2014/main" id="{5A0473F4-2AC3-4D93-8912-115AE6CAD442}"/>
              </a:ext>
            </a:extLst>
          </p:cNvPr>
          <p:cNvPicPr>
            <a:picLocks noChangeAspect="1"/>
          </p:cNvPicPr>
          <p:nvPr/>
        </p:nvPicPr>
        <p:blipFill rotWithShape="1">
          <a:blip r:embed="rId5"/>
          <a:srcRect b="23704"/>
          <a:stretch/>
        </p:blipFill>
        <p:spPr>
          <a:xfrm>
            <a:off x="348475" y="5059107"/>
            <a:ext cx="6175343" cy="365300"/>
          </a:xfrm>
          <a:prstGeom prst="rect">
            <a:avLst/>
          </a:prstGeom>
        </p:spPr>
      </p:pic>
      <p:cxnSp>
        <p:nvCxnSpPr>
          <p:cNvPr id="38" name="연결선: 구부러짐 37">
            <a:extLst>
              <a:ext uri="{FF2B5EF4-FFF2-40B4-BE49-F238E27FC236}">
                <a16:creationId xmlns:a16="http://schemas.microsoft.com/office/drawing/2014/main" id="{9C02A891-C8D7-4880-BEC0-914FD3EDDF3C}"/>
              </a:ext>
            </a:extLst>
          </p:cNvPr>
          <p:cNvCxnSpPr>
            <a:stCxn id="23" idx="2"/>
          </p:cNvCxnSpPr>
          <p:nvPr/>
        </p:nvCxnSpPr>
        <p:spPr>
          <a:xfrm rot="5400000">
            <a:off x="7731483" y="1852227"/>
            <a:ext cx="1001633" cy="1293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7D5B230C-1BC8-45C0-AA31-1E58D5EB8D2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148433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https://theailearner.com/2018/12/29/image-processing-bilinear-interpolation/</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89400559"/>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3.33 = 3 * 0.67 + 4 * 0.33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4157787"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2.33 = 1.67 * 0.33 + 2.67 * 0.66</a:t>
            </a:r>
          </a:p>
        </p:txBody>
      </p:sp>
      <p:pic>
        <p:nvPicPr>
          <p:cNvPr id="25" name="그림 24">
            <a:extLst>
              <a:ext uri="{FF2B5EF4-FFF2-40B4-BE49-F238E27FC236}">
                <a16:creationId xmlns:a16="http://schemas.microsoft.com/office/drawing/2014/main" id="{FA57E4D9-05D8-49C2-8C50-85CF17527BE5}"/>
              </a:ext>
            </a:extLst>
          </p:cNvPr>
          <p:cNvPicPr>
            <a:picLocks noChangeAspect="1"/>
          </p:cNvPicPr>
          <p:nvPr/>
        </p:nvPicPr>
        <p:blipFill rotWithShape="1">
          <a:blip r:embed="rId5"/>
          <a:srcRect b="10112"/>
          <a:stretch/>
        </p:blipFill>
        <p:spPr>
          <a:xfrm>
            <a:off x="333058" y="5058596"/>
            <a:ext cx="8950427" cy="367032"/>
          </a:xfrm>
          <a:prstGeom prst="rect">
            <a:avLst/>
          </a:prstGeom>
        </p:spPr>
      </p:pic>
      <p:cxnSp>
        <p:nvCxnSpPr>
          <p:cNvPr id="8" name="연결선: 구부러짐 7">
            <a:extLst>
              <a:ext uri="{FF2B5EF4-FFF2-40B4-BE49-F238E27FC236}">
                <a16:creationId xmlns:a16="http://schemas.microsoft.com/office/drawing/2014/main" id="{F83984F8-C954-42AA-9C56-E1CFB2E799B3}"/>
              </a:ext>
            </a:extLst>
          </p:cNvPr>
          <p:cNvCxnSpPr>
            <a:stCxn id="23" idx="2"/>
          </p:cNvCxnSpPr>
          <p:nvPr/>
        </p:nvCxnSpPr>
        <p:spPr>
          <a:xfrm rot="5400000">
            <a:off x="7872904" y="1757301"/>
            <a:ext cx="990243" cy="3078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30FB5EBA-27B7-4CF5-815F-81ABFFFE30D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798575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785104"/>
          </a:xfrm>
          <a:prstGeom prst="rect">
            <a:avLst/>
          </a:prstGeom>
          <a:noFill/>
        </p:spPr>
        <p:txBody>
          <a:bodyPr wrap="square" rtlCol="0">
            <a:spAutoFit/>
          </a:bodyPr>
          <a:lstStyle/>
          <a:p>
            <a:pPr marL="457200" indent="-457200" latinLnBrk="0">
              <a:buFont typeface="+mj-lt"/>
              <a:buAutoNum type="arabicPeriod" startAt="3"/>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 vs FCN-Basic </a:t>
            </a: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SegNet : Less memory (Storage multiplier) </a:t>
            </a: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FCN-Basics : encoder feature maps </a:t>
            </a:r>
          </a:p>
          <a:p>
            <a:pPr marL="1371600" lvl="2"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encoder </a:t>
            </a:r>
            <a:r>
              <a:rPr lang="ko-KR" altLang="en-US" dirty="0">
                <a:latin typeface="나눔스퀘어" panose="020B0600000101010101" pitchFamily="50" charset="-127"/>
                <a:ea typeface="나눔스퀘어" panose="020B0600000101010101" pitchFamily="50" charset="-127"/>
              </a:rPr>
              <a:t>층마다 </a:t>
            </a:r>
            <a:r>
              <a:rPr lang="en-US" altLang="ko-KR" dirty="0">
                <a:latin typeface="나눔스퀘어" panose="020B0600000101010101" pitchFamily="50" charset="-127"/>
                <a:ea typeface="나눔스퀘어" panose="020B0600000101010101" pitchFamily="50" charset="-127"/>
              </a:rPr>
              <a:t>feature maps </a:t>
            </a:r>
            <a:r>
              <a:rPr lang="ko-KR" altLang="en-US" dirty="0">
                <a:latin typeface="나눔스퀘어" panose="020B0600000101010101" pitchFamily="50" charset="-127"/>
                <a:ea typeface="나눔스퀘어" panose="020B0600000101010101" pitchFamily="50" charset="-127"/>
              </a:rPr>
              <a:t>필요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FCN-Basics </a:t>
            </a:r>
          </a:p>
          <a:p>
            <a:pPr marL="1371600" lvl="2"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Faster Inference time (Deconvolution layer</a:t>
            </a:r>
            <a:r>
              <a:rPr lang="ko-KR" altLang="en-US" dirty="0">
                <a:latin typeface="나눔스퀘어" panose="020B0600000101010101" pitchFamily="50" charset="-127"/>
                <a:ea typeface="나눔스퀘어" panose="020B0600000101010101" pitchFamily="50" charset="-127"/>
              </a:rPr>
              <a:t>가 적음</a:t>
            </a:r>
            <a:r>
              <a:rPr lang="en-US" altLang="ko-KR" dirty="0">
                <a:latin typeface="나눔스퀘어" panose="020B0600000101010101" pitchFamily="50" charset="-127"/>
                <a:ea typeface="나눔스퀘어" panose="020B0600000101010101" pitchFamily="50" charset="-127"/>
              </a:rPr>
              <a:t>) </a:t>
            </a:r>
          </a:p>
        </p:txBody>
      </p:sp>
      <p:sp>
        <p:nvSpPr>
          <p:cNvPr id="18" name="직사각형 17">
            <a:extLst>
              <a:ext uri="{FF2B5EF4-FFF2-40B4-BE49-F238E27FC236}">
                <a16:creationId xmlns:a16="http://schemas.microsoft.com/office/drawing/2014/main" id="{C756DD78-7048-450F-A240-51C6BC0BEE0B}"/>
              </a:ext>
            </a:extLst>
          </p:cNvPr>
          <p:cNvSpPr/>
          <p:nvPr/>
        </p:nvSpPr>
        <p:spPr>
          <a:xfrm>
            <a:off x="893410" y="2745867"/>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561562"/>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B817CD4F-3EF6-4DE6-9BBF-42EFA9F17CBD}"/>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597017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323439"/>
          </a:xfrm>
          <a:prstGeom prst="rect">
            <a:avLst/>
          </a:prstGeom>
          <a:noFill/>
        </p:spPr>
        <p:txBody>
          <a:bodyPr wrap="square" rtlCol="0">
            <a:spAutoFit/>
          </a:bodyPr>
          <a:lstStyle/>
          <a:p>
            <a:pPr marL="457200" indent="-457200" latinLnBrk="0">
              <a:buFont typeface="+mj-lt"/>
              <a:buAutoNum type="arabicPeriod" startAt="4"/>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SingleChannelDecoder</a:t>
            </a:r>
            <a:r>
              <a:rPr lang="en-US" altLang="ko-KR" sz="2000" dirty="0">
                <a:latin typeface="나눔스퀘어" panose="020B0600000101010101" pitchFamily="50" charset="-127"/>
                <a:ea typeface="나눔스퀘어" panose="020B0600000101010101" pitchFamily="50" charset="-127"/>
              </a:rPr>
              <a:t> : </a:t>
            </a:r>
            <a:r>
              <a:rPr lang="ko-KR" altLang="en-US" sz="2000" dirty="0">
                <a:latin typeface="나눔스퀘어" panose="020B0600000101010101" pitchFamily="50" charset="-127"/>
                <a:ea typeface="나눔스퀘어" panose="020B0600000101010101" pitchFamily="50" charset="-127"/>
              </a:rPr>
              <a:t>추론속도와 파라미터의 수가 엄청 작음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 </a:t>
            </a:r>
            <a:r>
              <a:rPr lang="en-US" altLang="ko-KR" sz="2000" dirty="0" err="1">
                <a:latin typeface="나눔스퀘어" panose="020B0600000101010101" pitchFamily="50" charset="-127"/>
                <a:ea typeface="나눔스퀘어" panose="020B0600000101010101" pitchFamily="50" charset="-127"/>
              </a:rPr>
              <a:t>Unsampling</a:t>
            </a:r>
            <a:r>
              <a:rPr lang="ko-KR" altLang="en-US" sz="2000" dirty="0">
                <a:latin typeface="나눔스퀘어" panose="020B0600000101010101" pitchFamily="50" charset="-127"/>
                <a:ea typeface="나눔스퀘어" panose="020B0600000101010101" pitchFamily="50" charset="-127"/>
              </a:rPr>
              <a:t>시에 </a:t>
            </a:r>
            <a:r>
              <a:rPr lang="en-US" altLang="ko-KR" sz="2000" dirty="0">
                <a:latin typeface="나눔스퀘어" panose="020B0600000101010101" pitchFamily="50" charset="-127"/>
                <a:ea typeface="나눔스퀘어" panose="020B0600000101010101" pitchFamily="50" charset="-127"/>
              </a:rPr>
              <a:t>Max-pooling Indices</a:t>
            </a:r>
            <a:r>
              <a:rPr lang="ko-KR" altLang="en-US" sz="2000" dirty="0">
                <a:latin typeface="나눔스퀘어" panose="020B0600000101010101" pitchFamily="50" charset="-127"/>
                <a:ea typeface="나눔스퀘어" panose="020B0600000101010101" pitchFamily="50" charset="-127"/>
              </a:rPr>
              <a:t>를 사용</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endParaRPr lang="en-US" altLang="ko-KR" sz="2000"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952528"/>
            <a:ext cx="10978608" cy="476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076E56CE-4FE1-4D23-BB90-98AD57CDFEA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845074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349373" cy="1631216"/>
          </a:xfrm>
          <a:prstGeom prst="rect">
            <a:avLst/>
          </a:prstGeom>
          <a:noFill/>
        </p:spPr>
        <p:txBody>
          <a:bodyPr wrap="square" rtlCol="0">
            <a:spAutoFit/>
          </a:bodyPr>
          <a:lstStyle/>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FCN-Basic-</a:t>
            </a:r>
            <a:r>
              <a:rPr lang="en-US" altLang="ko-KR" sz="2000" dirty="0" err="1">
                <a:latin typeface="나눔스퀘어" panose="020B0600000101010101" pitchFamily="50" charset="-127"/>
                <a:ea typeface="나눔스퀘어" panose="020B0600000101010101" pitchFamily="50" charset="-127"/>
              </a:rPr>
              <a:t>NoDimReduction</a:t>
            </a:r>
            <a:r>
              <a:rPr lang="en-US" altLang="ko-KR" sz="2000" dirty="0">
                <a:latin typeface="나눔스퀘어" panose="020B0600000101010101" pitchFamily="50" charset="-127"/>
                <a:ea typeface="나눔스퀘어" panose="020B0600000101010101" pitchFamily="50" charset="-127"/>
              </a:rPr>
              <a:t> : </a:t>
            </a:r>
            <a:r>
              <a:rPr lang="ko-KR" altLang="en-US" sz="2000" dirty="0">
                <a:latin typeface="나눔스퀘어" panose="020B0600000101010101" pitchFamily="50" charset="-127"/>
                <a:ea typeface="나눔스퀘어" panose="020B0600000101010101" pitchFamily="50" charset="-127"/>
              </a:rPr>
              <a:t>성능이 가장 높고 </a:t>
            </a:r>
            <a:r>
              <a:rPr lang="en-US" altLang="ko-KR" sz="2000" dirty="0">
                <a:latin typeface="나눔스퀘어" panose="020B0600000101010101" pitchFamily="50" charset="-127"/>
                <a:ea typeface="나눔스퀘어" panose="020B0600000101010101" pitchFamily="50" charset="-127"/>
              </a:rPr>
              <a:t>Infer time</a:t>
            </a:r>
            <a:r>
              <a:rPr lang="ko-KR" altLang="en-US" sz="2000" dirty="0">
                <a:latin typeface="나눔스퀘어" panose="020B0600000101010101" pitchFamily="50" charset="-127"/>
                <a:ea typeface="나눔스퀘어" panose="020B0600000101010101" pitchFamily="50" charset="-127"/>
              </a:rPr>
              <a:t>도 작음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파라미터와 메모리의 경우 </a:t>
            </a:r>
            <a:r>
              <a:rPr lang="en-US" altLang="ko-KR" sz="2000" dirty="0">
                <a:latin typeface="나눔스퀘어" panose="020B0600000101010101" pitchFamily="50" charset="-127"/>
                <a:ea typeface="나눔스퀘어" panose="020B0600000101010101" pitchFamily="50" charset="-127"/>
              </a:rPr>
              <a:t>1.625M</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64</a:t>
            </a:r>
            <a:r>
              <a:rPr lang="ko-KR" altLang="en-US" sz="2000" dirty="0">
                <a:latin typeface="나눔스퀘어" panose="020B0600000101010101" pitchFamily="50" charset="-127"/>
                <a:ea typeface="나눔스퀘어" panose="020B0600000101010101" pitchFamily="50" charset="-127"/>
              </a:rPr>
              <a:t>로 가장 큼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FCN-Basic-</a:t>
            </a:r>
            <a:r>
              <a:rPr lang="en-US" altLang="ko-KR" sz="2000" dirty="0" err="1">
                <a:latin typeface="나눔스퀘어" panose="020B0600000101010101" pitchFamily="50" charset="-127"/>
                <a:ea typeface="나눔스퀘어" panose="020B0600000101010101" pitchFamily="50" charset="-127"/>
              </a:rPr>
              <a:t>NoAddition</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NoDimReduction</a:t>
            </a:r>
            <a:r>
              <a:rPr lang="en-US" altLang="ko-KR" sz="2000" dirty="0">
                <a:latin typeface="나눔스퀘어" panose="020B0600000101010101" pitchFamily="50" charset="-127"/>
                <a:ea typeface="나눔스퀘어" panose="020B0600000101010101" pitchFamily="50" charset="-127"/>
              </a:rPr>
              <a:t> : Addition</a:t>
            </a:r>
            <a:r>
              <a:rPr lang="ko-KR" altLang="en-US" sz="2000" dirty="0">
                <a:latin typeface="나눔스퀘어" panose="020B0600000101010101" pitchFamily="50" charset="-127"/>
                <a:ea typeface="나눔스퀘어" panose="020B0600000101010101" pitchFamily="50" charset="-127"/>
              </a:rPr>
              <a:t>을 제거시에 정확도가 많이 감소 </a:t>
            </a:r>
            <a:r>
              <a:rPr lang="en-US" altLang="ko-KR" sz="2000" dirty="0">
                <a:latin typeface="나눔스퀘어" panose="020B0600000101010101" pitchFamily="50" charset="-127"/>
                <a:ea typeface="나눔스퀘어" panose="020B0600000101010101" pitchFamily="50" charset="-127"/>
              </a:rPr>
              <a:t>84.8 -&gt; 67.8 </a:t>
            </a:r>
          </a:p>
          <a:p>
            <a:pPr marL="457200" indent="-457200" latinLnBrk="0">
              <a:buFont typeface="+mj-lt"/>
              <a:buAutoNum type="arabicPeriod" startAt="6"/>
            </a:pPr>
            <a:endParaRPr lang="en-US" altLang="ko-KR" sz="2000"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188199D7-B862-4A0F-867A-EB21CAACEBE3}"/>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84262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739211"/>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objects</a:t>
            </a:r>
            <a:r>
              <a:rPr lang="ko-KR" altLang="en-US" sz="2000" dirty="0">
                <a:latin typeface="나눔스퀘어" panose="020B0600000101010101" pitchFamily="50" charset="-127"/>
                <a:ea typeface="나눔스퀘어" panose="020B0600000101010101" pitchFamily="50" charset="-127"/>
              </a:rPr>
              <a:t>간의 관계를 </a:t>
            </a:r>
            <a:r>
              <a:rPr lang="ko-KR" altLang="en-US" sz="2000" dirty="0" err="1">
                <a:latin typeface="나눔스퀘어" panose="020B0600000101010101" pitchFamily="50" charset="-127"/>
                <a:ea typeface="나눔스퀘어" panose="020B0600000101010101" pitchFamily="50" charset="-127"/>
              </a:rPr>
              <a:t>이해하는데에</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Semantic segmentation </a:t>
            </a:r>
            <a:r>
              <a:rPr lang="ko-KR" altLang="en-US" sz="2000" dirty="0">
                <a:latin typeface="나눔스퀘어" panose="020B0600000101010101" pitchFamily="50" charset="-127"/>
                <a:ea typeface="나눔스퀘어" panose="020B0600000101010101" pitchFamily="50" charset="-127"/>
              </a:rPr>
              <a:t>사용</a:t>
            </a:r>
            <a:endParaRPr lang="en-US" altLang="ko-KR" sz="2000" dirty="0">
              <a:latin typeface="나눔스퀘어" panose="020B0600000101010101" pitchFamily="50" charset="-127"/>
              <a:ea typeface="나눔스퀘어" panose="020B0600000101010101" pitchFamily="50" charset="-127"/>
            </a:endParaRPr>
          </a:p>
          <a:p>
            <a:pPr lvl="1" latinLnBrk="0"/>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appearance(road, building)</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shape(cars, pedestrians)</a:t>
            </a:r>
            <a:r>
              <a:rPr lang="ko-KR" altLang="en-US" sz="2000" dirty="0">
                <a:latin typeface="나눔스퀘어" panose="020B0600000101010101" pitchFamily="50" charset="-127"/>
                <a:ea typeface="나눔스퀘어" panose="020B0600000101010101" pitchFamily="50" charset="-127"/>
              </a:rPr>
              <a:t>를 이해하고 </a:t>
            </a:r>
            <a:r>
              <a:rPr lang="ko-KR" altLang="en-US" sz="2000" dirty="0" err="1">
                <a:latin typeface="나눔스퀘어" panose="020B0600000101010101" pitchFamily="50" charset="-127"/>
                <a:ea typeface="나눔스퀘어" panose="020B0600000101010101" pitchFamily="50" charset="-127"/>
              </a:rPr>
              <a:t>그들간의</a:t>
            </a:r>
            <a:r>
              <a:rPr lang="ko-KR" altLang="en-US" sz="2000" dirty="0">
                <a:latin typeface="나눔스퀘어" panose="020B0600000101010101" pitchFamily="50" charset="-127"/>
                <a:ea typeface="나눔스퀘어" panose="020B0600000101010101" pitchFamily="50" charset="-127"/>
              </a:rPr>
              <a:t> 관계를 이해할 필요가 있음</a:t>
            </a:r>
            <a:r>
              <a:rPr lang="en-US" altLang="ko-KR" sz="2000" dirty="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이 분야는 몇가지 특징적인 부분이 존재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대부분의 픽셀이 </a:t>
            </a:r>
            <a:r>
              <a:rPr lang="en-US" altLang="ko-KR" dirty="0">
                <a:latin typeface="나눔스퀘어" panose="020B0600000101010101" pitchFamily="50" charset="-127"/>
                <a:ea typeface="나눔스퀘어" panose="020B0600000101010101" pitchFamily="50" charset="-127"/>
              </a:rPr>
              <a:t>large class</a:t>
            </a:r>
            <a:r>
              <a:rPr lang="ko-KR" altLang="en-US" dirty="0">
                <a:latin typeface="나눔스퀘어" panose="020B0600000101010101" pitchFamily="50" charset="-127"/>
                <a:ea typeface="나눔스퀘어" panose="020B0600000101010101" pitchFamily="50" charset="-127"/>
              </a:rPr>
              <a:t>를 가짐 </a:t>
            </a:r>
            <a:r>
              <a:rPr lang="en-US" altLang="ko-KR" dirty="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자율주행과 같은 경우 계산적인 측면에서 효율성을 요구</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F31EDD7E-6934-40E4-99CF-2A0515C79077}"/>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2C2E0458-3300-460F-B185-1C1493B45669}"/>
              </a:ext>
            </a:extLst>
          </p:cNvPr>
          <p:cNvPicPr>
            <a:picLocks noChangeAspect="1"/>
          </p:cNvPicPr>
          <p:nvPr/>
        </p:nvPicPr>
        <p:blipFill rotWithShape="1">
          <a:blip r:embed="rId5"/>
          <a:srcRect r="39495"/>
          <a:stretch/>
        </p:blipFill>
        <p:spPr>
          <a:xfrm>
            <a:off x="1253325" y="3935992"/>
            <a:ext cx="5200102" cy="2556883"/>
          </a:xfrm>
          <a:prstGeom prst="rect">
            <a:avLst/>
          </a:prstGeom>
        </p:spPr>
      </p:pic>
      <p:sp>
        <p:nvSpPr>
          <p:cNvPr id="4" name="직사각형 3">
            <a:extLst>
              <a:ext uri="{FF2B5EF4-FFF2-40B4-BE49-F238E27FC236}">
                <a16:creationId xmlns:a16="http://schemas.microsoft.com/office/drawing/2014/main" id="{D8C5C4F0-9FF4-4CEC-83EE-FAC9E3E7EC2E}"/>
              </a:ext>
            </a:extLst>
          </p:cNvPr>
          <p:cNvSpPr/>
          <p:nvPr/>
        </p:nvSpPr>
        <p:spPr>
          <a:xfrm>
            <a:off x="1749859" y="2993181"/>
            <a:ext cx="4973283" cy="30260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F43FE0D9-6574-499D-9B5B-A444D847DF5D}"/>
              </a:ext>
            </a:extLst>
          </p:cNvPr>
          <p:cNvSpPr/>
          <p:nvPr/>
        </p:nvSpPr>
        <p:spPr>
          <a:xfrm>
            <a:off x="1286216" y="5232656"/>
            <a:ext cx="1410936" cy="97079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C7076BF3-FD21-43F2-928D-F5DE6D5C7079}"/>
              </a:ext>
            </a:extLst>
          </p:cNvPr>
          <p:cNvSpPr/>
          <p:nvPr/>
        </p:nvSpPr>
        <p:spPr>
          <a:xfrm>
            <a:off x="1749859" y="3562214"/>
            <a:ext cx="4545686" cy="28036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직사각형 22">
            <a:extLst>
              <a:ext uri="{FF2B5EF4-FFF2-40B4-BE49-F238E27FC236}">
                <a16:creationId xmlns:a16="http://schemas.microsoft.com/office/drawing/2014/main" id="{D7EBA34A-10D2-4B80-937A-22DDF79E90C3}"/>
              </a:ext>
            </a:extLst>
          </p:cNvPr>
          <p:cNvSpPr/>
          <p:nvPr/>
        </p:nvSpPr>
        <p:spPr>
          <a:xfrm>
            <a:off x="4758370" y="5848293"/>
            <a:ext cx="1635852" cy="64458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TextBox 23">
            <a:extLst>
              <a:ext uri="{FF2B5EF4-FFF2-40B4-BE49-F238E27FC236}">
                <a16:creationId xmlns:a16="http://schemas.microsoft.com/office/drawing/2014/main" id="{675387A0-F33F-4EB7-8E75-CBD6374C4AE3}"/>
              </a:ext>
            </a:extLst>
          </p:cNvPr>
          <p:cNvSpPr txBox="1"/>
          <p:nvPr/>
        </p:nvSpPr>
        <p:spPr>
          <a:xfrm>
            <a:off x="5927929" y="6081891"/>
            <a:ext cx="6551741" cy="338554"/>
          </a:xfrm>
          <a:prstGeom prst="rect">
            <a:avLst/>
          </a:prstGeom>
          <a:noFill/>
        </p:spPr>
        <p:txBody>
          <a:bodyPr wrap="square" rtlCol="0">
            <a:spAutoFit/>
          </a:bodyPr>
          <a:lstStyle/>
          <a:p>
            <a:pPr lvl="1" latinLnBrk="0"/>
            <a:r>
              <a:rPr lang="ko-KR" altLang="en-US" sz="1600" dirty="0">
                <a:latin typeface="나눔스퀘어" panose="020B0600000101010101" pitchFamily="50" charset="-127"/>
                <a:ea typeface="나눔스퀘어" panose="020B0600000101010101" pitchFamily="50" charset="-127"/>
              </a:rPr>
              <a:t>도로와 도로의 안내선은 함께 등장하고 도로위에 안내선이 존재</a:t>
            </a:r>
            <a:endParaRPr lang="en-US" altLang="ko-KR" sz="1600" dirty="0">
              <a:latin typeface="나눔스퀘어" panose="020B0600000101010101" pitchFamily="50" charset="-127"/>
              <a:ea typeface="나눔스퀘어" panose="020B0600000101010101" pitchFamily="50" charset="-127"/>
            </a:endParaRPr>
          </a:p>
        </p:txBody>
      </p:sp>
      <p:cxnSp>
        <p:nvCxnSpPr>
          <p:cNvPr id="7" name="연결선: 꺾임 6">
            <a:extLst>
              <a:ext uri="{FF2B5EF4-FFF2-40B4-BE49-F238E27FC236}">
                <a16:creationId xmlns:a16="http://schemas.microsoft.com/office/drawing/2014/main" id="{F4906AC6-D320-4BF7-BA9E-87739DFBB947}"/>
              </a:ext>
            </a:extLst>
          </p:cNvPr>
          <p:cNvCxnSpPr>
            <a:cxnSpLocks/>
            <a:stCxn id="21" idx="0"/>
            <a:endCxn id="26" idx="1"/>
          </p:cNvCxnSpPr>
          <p:nvPr/>
        </p:nvCxnSpPr>
        <p:spPr>
          <a:xfrm rot="5400000" flipH="1" flipV="1">
            <a:off x="4223553" y="2948689"/>
            <a:ext cx="52098" cy="4515837"/>
          </a:xfrm>
          <a:prstGeom prst="bentConnector2">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4F88E68-B010-4AFD-A5E4-9C68D2C443A5}"/>
              </a:ext>
            </a:extLst>
          </p:cNvPr>
          <p:cNvSpPr txBox="1"/>
          <p:nvPr/>
        </p:nvSpPr>
        <p:spPr>
          <a:xfrm>
            <a:off x="6507521" y="5011281"/>
            <a:ext cx="4221783" cy="338554"/>
          </a:xfrm>
          <a:prstGeom prst="rect">
            <a:avLst/>
          </a:prstGeom>
          <a:noFill/>
        </p:spPr>
        <p:txBody>
          <a:bodyPr wrap="square" rtlCol="0">
            <a:spAutoFit/>
          </a:bodyPr>
          <a:lstStyle/>
          <a:p>
            <a:r>
              <a:rPr lang="ko-KR" altLang="en-US" sz="1600" dirty="0">
                <a:latin typeface="나눔스퀘어" panose="020B0600000101010101" pitchFamily="50" charset="-127"/>
                <a:ea typeface="나눔스퀘어" panose="020B0600000101010101" pitchFamily="50" charset="-127"/>
              </a:rPr>
              <a:t>빌딩의 경우 이미지의 대부분을 차지함</a:t>
            </a:r>
          </a:p>
        </p:txBody>
      </p:sp>
    </p:spTree>
    <p:extLst>
      <p:ext uri="{BB962C8B-B14F-4D97-AF65-F5344CB8AC3E}">
        <p14:creationId xmlns:p14="http://schemas.microsoft.com/office/powerpoint/2010/main" val="1587870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954107"/>
          </a:xfrm>
          <a:prstGeom prst="rect">
            <a:avLst/>
          </a:prstGeom>
          <a:noFill/>
        </p:spPr>
        <p:txBody>
          <a:bodyPr wrap="square" rtlCol="0">
            <a:spAutoFit/>
          </a:bodyPr>
          <a:lstStyle/>
          <a:p>
            <a:pPr marL="457200" indent="-457200" latinLnBrk="0">
              <a:buFont typeface="+mj-lt"/>
              <a:buAutoNum type="arabicPeriod" startAt="8"/>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FCN-Basic-</a:t>
            </a:r>
            <a:r>
              <a:rPr lang="en-US" altLang="ko-KR" sz="2000" dirty="0" err="1">
                <a:latin typeface="나눔스퀘어" panose="020B0600000101010101" pitchFamily="50" charset="-127"/>
                <a:ea typeface="나눔스퀘어" panose="020B0600000101010101" pitchFamily="50" charset="-127"/>
              </a:rPr>
              <a:t>NoDimReduction</a:t>
            </a:r>
            <a:r>
              <a:rPr lang="ko-KR" altLang="en-US" sz="2000" dirty="0">
                <a:latin typeface="나눔스퀘어" panose="020B0600000101010101" pitchFamily="50" charset="-127"/>
                <a:ea typeface="나눔스퀘어" panose="020B0600000101010101" pitchFamily="50" charset="-127"/>
              </a:rPr>
              <a:t>과 같이 무거운 모델이 성능이 높음 </a:t>
            </a:r>
            <a:endParaRPr lang="en-US" altLang="ko-KR" sz="20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a:t>
            </a:r>
            <a:r>
              <a:rPr lang="ko-KR" altLang="en-US" dirty="0">
                <a:latin typeface="나눔스퀘어" panose="020B0600000101010101" pitchFamily="50" charset="-127"/>
                <a:ea typeface="나눔스퀘어" panose="020B0600000101010101" pitchFamily="50" charset="-127"/>
              </a:rPr>
              <a:t>에서는 차원축소를 제거하는게 성능과 </a:t>
            </a:r>
            <a:r>
              <a:rPr lang="en-US" altLang="ko-KR" dirty="0">
                <a:latin typeface="나눔스퀘어" panose="020B0600000101010101" pitchFamily="50" charset="-127"/>
                <a:ea typeface="나눔스퀘어" panose="020B0600000101010101" pitchFamily="50" charset="-127"/>
              </a:rPr>
              <a:t>BF </a:t>
            </a:r>
            <a:r>
              <a:rPr lang="ko-KR" altLang="en-US" dirty="0">
                <a:latin typeface="나눔스퀘어" panose="020B0600000101010101" pitchFamily="50" charset="-127"/>
                <a:ea typeface="나눔스퀘어" panose="020B0600000101010101" pitchFamily="50" charset="-127"/>
              </a:rPr>
              <a:t>측면에서 성능향상이 큼 </a:t>
            </a:r>
            <a:endParaRPr lang="en-US" altLang="ko-KR"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Memory</a:t>
            </a:r>
            <a:r>
              <a:rPr lang="ko-KR" altLang="en-US" dirty="0">
                <a:latin typeface="나눔스퀘어" panose="020B0600000101010101" pitchFamily="50" charset="-127"/>
                <a:ea typeface="나눔스퀘어" panose="020B0600000101010101" pitchFamily="50" charset="-127"/>
              </a:rPr>
              <a:t>와 정확도 사이에는 </a:t>
            </a:r>
            <a:r>
              <a:rPr lang="en-US" altLang="ko-KR" dirty="0">
                <a:latin typeface="나눔스퀘어" panose="020B0600000101010101" pitchFamily="50" charset="-127"/>
                <a:ea typeface="나눔스퀘어" panose="020B0600000101010101" pitchFamily="50" charset="-127"/>
              </a:rPr>
              <a:t>Trade-off </a:t>
            </a:r>
            <a:r>
              <a:rPr lang="ko-KR" altLang="en-US" dirty="0">
                <a:latin typeface="나눔스퀘어" panose="020B0600000101010101" pitchFamily="50" charset="-127"/>
                <a:ea typeface="나눔스퀘어" panose="020B0600000101010101" pitchFamily="50" charset="-127"/>
              </a:rPr>
              <a:t>관계를 보임 </a:t>
            </a:r>
            <a:endParaRPr lang="en-US" altLang="ko-KR"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977105"/>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86A30079-7E8C-4449-B24E-60BF2C966EE0}"/>
              </a:ext>
            </a:extLst>
          </p:cNvPr>
          <p:cNvSpPr/>
          <p:nvPr/>
        </p:nvSpPr>
        <p:spPr>
          <a:xfrm>
            <a:off x="892403" y="2951703"/>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41484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Summary</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TextBox 22">
            <a:extLst>
              <a:ext uri="{FF2B5EF4-FFF2-40B4-BE49-F238E27FC236}">
                <a16:creationId xmlns:a16="http://schemas.microsoft.com/office/drawing/2014/main" id="{81962241-DF93-4559-85B2-6CEC4898AAE5}"/>
              </a:ext>
            </a:extLst>
          </p:cNvPr>
          <p:cNvSpPr txBox="1"/>
          <p:nvPr/>
        </p:nvSpPr>
        <p:spPr>
          <a:xfrm>
            <a:off x="772719" y="1622566"/>
            <a:ext cx="11141221" cy="2246769"/>
          </a:xfrm>
          <a:prstGeom prst="rect">
            <a:avLst/>
          </a:prstGeom>
          <a:noFill/>
        </p:spPr>
        <p:txBody>
          <a:bodyPr wrap="square" rtlCol="0">
            <a:spAutoFit/>
          </a:bodyPr>
          <a:lstStyle/>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인코더 기능 </a:t>
            </a:r>
            <a:r>
              <a:rPr lang="ko-KR" altLang="en-US" sz="2000" dirty="0" err="1">
                <a:latin typeface="나눔스퀘어" panose="020B0600000101010101" pitchFamily="50" charset="-127"/>
                <a:ea typeface="나눔스퀘어" panose="020B0600000101010101" pitchFamily="50" charset="-127"/>
              </a:rPr>
              <a:t>맵이</a:t>
            </a:r>
            <a:r>
              <a:rPr lang="ko-KR" altLang="en-US" sz="2000" dirty="0">
                <a:latin typeface="나눔스퀘어" panose="020B0600000101010101" pitchFamily="50" charset="-127"/>
                <a:ea typeface="나눔스퀘어" panose="020B0600000101010101" pitchFamily="50" charset="-127"/>
              </a:rPr>
              <a:t> 완전히 저장되어 있을 때 최상의 성능을 얻을 수 있습니다</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이는 의미론적 등고선 설명 </a:t>
            </a:r>
            <a:r>
              <a:rPr lang="ko-KR" altLang="en-US" sz="2000" dirty="0" err="1">
                <a:latin typeface="나눔스퀘어" panose="020B0600000101010101" pitchFamily="50" charset="-127"/>
                <a:ea typeface="나눔스퀘어" panose="020B0600000101010101" pitchFamily="50" charset="-127"/>
              </a:rPr>
              <a:t>메트릭</a:t>
            </a:r>
            <a:r>
              <a:rPr lang="en-US" altLang="ko-KR" sz="2000" dirty="0">
                <a:latin typeface="나눔스퀘어" panose="020B0600000101010101" pitchFamily="50" charset="-127"/>
                <a:ea typeface="나눔스퀘어" panose="020B0600000101010101" pitchFamily="50" charset="-127"/>
              </a:rPr>
              <a:t>(BF)</a:t>
            </a:r>
            <a:r>
              <a:rPr lang="ko-KR" altLang="en-US" sz="2000" dirty="0">
                <a:latin typeface="나눔스퀘어" panose="020B0600000101010101" pitchFamily="50" charset="-127"/>
                <a:ea typeface="나눔스퀘어" panose="020B0600000101010101" pitchFamily="50" charset="-127"/>
              </a:rPr>
              <a:t>에 가장 명확하게 반영된다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추론 중 메모리가 제한될 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압축된 형태의 인코더 특징 맵</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차원 감소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최대 </a:t>
            </a:r>
            <a:r>
              <a:rPr lang="ko-KR" altLang="en-US" sz="2000" dirty="0" err="1">
                <a:latin typeface="나눔스퀘어" panose="020B0600000101010101" pitchFamily="50" charset="-127"/>
                <a:ea typeface="나눔스퀘어" panose="020B0600000101010101" pitchFamily="50" charset="-127"/>
              </a:rPr>
              <a:t>풀링</a:t>
            </a:r>
            <a:r>
              <a:rPr lang="ko-KR" altLang="en-US" sz="2000" dirty="0">
                <a:latin typeface="나눔스퀘어" panose="020B0600000101010101" pitchFamily="50" charset="-127"/>
                <a:ea typeface="나눔스퀘어" panose="020B0600000101010101" pitchFamily="50" charset="-127"/>
              </a:rPr>
              <a:t> 지수</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을 적절한 </a:t>
            </a:r>
            <a:r>
              <a:rPr lang="ko-KR" altLang="en-US" sz="2000" dirty="0" err="1">
                <a:latin typeface="나눔스퀘어" panose="020B0600000101010101" pitchFamily="50" charset="-127"/>
                <a:ea typeface="나눔스퀘어" panose="020B0600000101010101" pitchFamily="50" charset="-127"/>
              </a:rPr>
              <a:t>디코더</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예</a:t>
            </a:r>
            <a:r>
              <a:rPr lang="en-US" altLang="ko-KR" sz="2000" dirty="0">
                <a:latin typeface="나눔스퀘어" panose="020B0600000101010101" pitchFamily="50" charset="-127"/>
                <a:ea typeface="나눔스퀘어" panose="020B0600000101010101" pitchFamily="50" charset="-127"/>
              </a:rPr>
              <a:t>: SegNet </a:t>
            </a:r>
            <a:r>
              <a:rPr lang="ko-KR" altLang="en-US" sz="2000" dirty="0">
                <a:latin typeface="나눔스퀘어" panose="020B0600000101010101" pitchFamily="50" charset="-127"/>
                <a:ea typeface="나눔스퀘어" panose="020B0600000101010101" pitchFamily="50" charset="-127"/>
              </a:rPr>
              <a:t>유형</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와 함께 저장 및 사용하여 성능을 개선할 수 있다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의 깊이가 커지면 성능이 향상함 </a:t>
            </a:r>
            <a:endParaRPr lang="en-US" altLang="ko-KR" sz="2000"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E0C34720-E115-4787-80B5-11780B0DCBFA}"/>
              </a:ext>
            </a:extLst>
          </p:cNvPr>
          <p:cNvPicPr>
            <a:picLocks noChangeAspect="1"/>
          </p:cNvPicPr>
          <p:nvPr/>
        </p:nvPicPr>
        <p:blipFill>
          <a:blip r:embed="rId5"/>
          <a:stretch>
            <a:fillRect/>
          </a:stretch>
        </p:blipFill>
        <p:spPr>
          <a:xfrm>
            <a:off x="5826442" y="3511483"/>
            <a:ext cx="5637212" cy="2622480"/>
          </a:xfrm>
          <a:prstGeom prst="rect">
            <a:avLst/>
          </a:prstGeom>
        </p:spPr>
      </p:pic>
    </p:spTree>
    <p:extLst>
      <p:ext uri="{BB962C8B-B14F-4D97-AF65-F5344CB8AC3E}">
        <p14:creationId xmlns:p14="http://schemas.microsoft.com/office/powerpoint/2010/main" val="2160274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Road Scene Segmentation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32</a:t>
            </a:fld>
            <a:endParaRPr lang="ko-KR" altLang="en-US"/>
          </a:p>
        </p:txBody>
      </p:sp>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2"/>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954107"/>
          </a:xfrm>
          <a:prstGeom prst="rect">
            <a:avLst/>
          </a:prstGeom>
          <a:noFill/>
        </p:spPr>
        <p:txBody>
          <a:bodyPr wrap="square" rtlCol="0">
            <a:spAutoFit/>
          </a:bodyPr>
          <a:lstStyle/>
          <a:p>
            <a:pPr marL="457200" indent="-457200" latinLnBrk="0">
              <a:buFont typeface="+mj-lt"/>
              <a:buAutoNum type="arabicPeriod" startAt="7"/>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FCN-Basic-</a:t>
            </a:r>
            <a:r>
              <a:rPr lang="en-US" altLang="ko-KR" sz="2000" dirty="0" err="1">
                <a:latin typeface="나눔스퀘어" panose="020B0600000101010101" pitchFamily="50" charset="-127"/>
                <a:ea typeface="나눔스퀘어" panose="020B0600000101010101" pitchFamily="50" charset="-127"/>
              </a:rPr>
              <a:t>NoDimReduction</a:t>
            </a:r>
            <a:r>
              <a:rPr lang="ko-KR" altLang="en-US" sz="2000" dirty="0">
                <a:latin typeface="나눔스퀘어" panose="020B0600000101010101" pitchFamily="50" charset="-127"/>
                <a:ea typeface="나눔스퀘어" panose="020B0600000101010101" pitchFamily="50" charset="-127"/>
              </a:rPr>
              <a:t>과 같이 무거운 모델이 성능이 높음 </a:t>
            </a:r>
            <a:endParaRPr lang="en-US" altLang="ko-KR" sz="20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a:t>
            </a:r>
            <a:r>
              <a:rPr lang="ko-KR" altLang="en-US" dirty="0">
                <a:latin typeface="나눔스퀘어" panose="020B0600000101010101" pitchFamily="50" charset="-127"/>
                <a:ea typeface="나눔스퀘어" panose="020B0600000101010101" pitchFamily="50" charset="-127"/>
              </a:rPr>
              <a:t>에서는 차원축소를 제거하는게 성능과 </a:t>
            </a:r>
            <a:r>
              <a:rPr lang="en-US" altLang="ko-KR" dirty="0">
                <a:latin typeface="나눔스퀘어" panose="020B0600000101010101" pitchFamily="50" charset="-127"/>
                <a:ea typeface="나눔스퀘어" panose="020B0600000101010101" pitchFamily="50" charset="-127"/>
              </a:rPr>
              <a:t>BF </a:t>
            </a:r>
            <a:r>
              <a:rPr lang="ko-KR" altLang="en-US" dirty="0">
                <a:latin typeface="나눔스퀘어" panose="020B0600000101010101" pitchFamily="50" charset="-127"/>
                <a:ea typeface="나눔스퀘어" panose="020B0600000101010101" pitchFamily="50" charset="-127"/>
              </a:rPr>
              <a:t>측면에서 성능향상이 큼 </a:t>
            </a:r>
            <a:endParaRPr lang="en-US" altLang="ko-KR"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Memory</a:t>
            </a:r>
            <a:r>
              <a:rPr lang="ko-KR" altLang="en-US" dirty="0">
                <a:latin typeface="나눔스퀘어" panose="020B0600000101010101" pitchFamily="50" charset="-127"/>
                <a:ea typeface="나눔스퀘어" panose="020B0600000101010101" pitchFamily="50" charset="-127"/>
              </a:rPr>
              <a:t>와 정확도 사이에는 </a:t>
            </a:r>
            <a:r>
              <a:rPr lang="en-US" altLang="ko-KR" dirty="0">
                <a:latin typeface="나눔스퀘어" panose="020B0600000101010101" pitchFamily="50" charset="-127"/>
                <a:ea typeface="나눔스퀘어" panose="020B0600000101010101" pitchFamily="50" charset="-127"/>
              </a:rPr>
              <a:t>Trade-off </a:t>
            </a:r>
            <a:r>
              <a:rPr lang="ko-KR" altLang="en-US" dirty="0">
                <a:latin typeface="나눔스퀘어" panose="020B0600000101010101" pitchFamily="50" charset="-127"/>
                <a:ea typeface="나눔스퀘어" panose="020B0600000101010101" pitchFamily="50" charset="-127"/>
              </a:rPr>
              <a:t>관계를 보임 </a:t>
            </a:r>
            <a:endParaRPr lang="en-US" altLang="ko-KR"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977105"/>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86A30079-7E8C-4449-B24E-60BF2C966EE0}"/>
              </a:ext>
            </a:extLst>
          </p:cNvPr>
          <p:cNvSpPr/>
          <p:nvPr/>
        </p:nvSpPr>
        <p:spPr>
          <a:xfrm>
            <a:off x="892403" y="2951703"/>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DA3980F5-A88E-4244-8FE4-9C6DFC207D4A}"/>
              </a:ext>
            </a:extLst>
          </p:cNvPr>
          <p:cNvPicPr>
            <a:picLocks noChangeAspect="1"/>
          </p:cNvPicPr>
          <p:nvPr/>
        </p:nvPicPr>
        <p:blipFill>
          <a:blip r:embed="rId3"/>
          <a:stretch>
            <a:fillRect/>
          </a:stretch>
        </p:blipFill>
        <p:spPr>
          <a:xfrm>
            <a:off x="825872" y="1457540"/>
            <a:ext cx="11142665" cy="4571350"/>
          </a:xfrm>
          <a:prstGeom prst="rect">
            <a:avLst/>
          </a:prstGeom>
        </p:spPr>
      </p:pic>
    </p:spTree>
    <p:extLst>
      <p:ext uri="{BB962C8B-B14F-4D97-AF65-F5344CB8AC3E}">
        <p14:creationId xmlns:p14="http://schemas.microsoft.com/office/powerpoint/2010/main" val="968548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Road Scene Segmentation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33</a:t>
            </a:fld>
            <a:endParaRPr lang="ko-KR" altLang="en-US"/>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71464233-518C-4F1D-B3C7-687E2B5B55B9}"/>
              </a:ext>
            </a:extLst>
          </p:cNvPr>
          <p:cNvPicPr>
            <a:picLocks noChangeAspect="1"/>
          </p:cNvPicPr>
          <p:nvPr/>
        </p:nvPicPr>
        <p:blipFill>
          <a:blip r:embed="rId2"/>
          <a:stretch>
            <a:fillRect/>
          </a:stretch>
        </p:blipFill>
        <p:spPr>
          <a:xfrm>
            <a:off x="867560" y="1471138"/>
            <a:ext cx="7737615" cy="4976013"/>
          </a:xfrm>
          <a:prstGeom prst="rect">
            <a:avLst/>
          </a:prstGeom>
        </p:spPr>
      </p:pic>
    </p:spTree>
    <p:extLst>
      <p:ext uri="{BB962C8B-B14F-4D97-AF65-F5344CB8AC3E}">
        <p14:creationId xmlns:p14="http://schemas.microsoft.com/office/powerpoint/2010/main" val="192481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A20EEA-DDBB-47AB-A627-0131CFB2350A}"/>
              </a:ext>
            </a:extLst>
          </p:cNvPr>
          <p:cNvPicPr>
            <a:picLocks noChangeAspect="1"/>
          </p:cNvPicPr>
          <p:nvPr/>
        </p:nvPicPr>
        <p:blipFill>
          <a:blip r:embed="rId2"/>
          <a:stretch>
            <a:fillRect/>
          </a:stretch>
        </p:blipFill>
        <p:spPr>
          <a:xfrm>
            <a:off x="7620" y="1562023"/>
            <a:ext cx="12138656" cy="3309802"/>
          </a:xfrm>
          <a:prstGeom prst="rect">
            <a:avLst/>
          </a:prstGeom>
        </p:spPr>
      </p:pic>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Road Scene Segmentation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34</a:t>
            </a:fld>
            <a:endParaRPr lang="ko-KR" altLang="en-US"/>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7" name="TextBox 16">
            <a:extLst>
              <a:ext uri="{FF2B5EF4-FFF2-40B4-BE49-F238E27FC236}">
                <a16:creationId xmlns:a16="http://schemas.microsoft.com/office/drawing/2014/main" id="{988BD501-776A-4F13-955F-1E8479BD7E5B}"/>
              </a:ext>
            </a:extLst>
          </p:cNvPr>
          <p:cNvSpPr txBox="1"/>
          <p:nvPr/>
        </p:nvSpPr>
        <p:spPr>
          <a:xfrm>
            <a:off x="772719" y="4927195"/>
            <a:ext cx="11141221" cy="1508105"/>
          </a:xfrm>
          <a:prstGeom prst="rect">
            <a:avLst/>
          </a:prstGeom>
          <a:noFill/>
        </p:spPr>
        <p:txBody>
          <a:bodyPr wrap="square" rtlCol="0">
            <a:spAutoFit/>
          </a:bodyPr>
          <a:lstStyle/>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FCN</a:t>
            </a:r>
            <a:r>
              <a:rPr lang="ko-KR" altLang="en-US" sz="2000" dirty="0">
                <a:latin typeface="나눔스퀘어" panose="020B0600000101010101" pitchFamily="50" charset="-127"/>
                <a:ea typeface="나눔스퀘어" panose="020B0600000101010101" pitchFamily="50" charset="-127"/>
              </a:rPr>
              <a:t>과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에 비해서 </a:t>
            </a: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DeepLabv1</a:t>
            </a:r>
            <a:r>
              <a:rPr lang="ko-KR" altLang="en-US" sz="2000" dirty="0">
                <a:latin typeface="나눔스퀘어" panose="020B0600000101010101" pitchFamily="50" charset="-127"/>
                <a:ea typeface="나눔스퀘어" panose="020B0600000101010101" pitchFamily="50" charset="-127"/>
              </a:rPr>
              <a:t>은 적은 </a:t>
            </a:r>
            <a:r>
              <a:rPr lang="en-US" altLang="ko-KR" sz="2000" dirty="0">
                <a:latin typeface="나눔스퀘어" panose="020B0600000101010101" pitchFamily="50" charset="-127"/>
                <a:ea typeface="나눔스퀘어" panose="020B0600000101010101" pitchFamily="50" charset="-127"/>
              </a:rPr>
              <a:t>iteration</a:t>
            </a:r>
            <a:r>
              <a:rPr lang="ko-KR" altLang="en-US" sz="2000" dirty="0">
                <a:latin typeface="나눔스퀘어" panose="020B0600000101010101" pitchFamily="50" charset="-127"/>
                <a:ea typeface="나눔스퀘어" panose="020B0600000101010101" pitchFamily="50" charset="-127"/>
              </a:rPr>
              <a:t>에서 높은 성능을 보임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40K, 80K </a:t>
            </a:r>
            <a:r>
              <a:rPr lang="ko-KR" altLang="en-US" dirty="0">
                <a:latin typeface="나눔스퀘어" panose="020B0600000101010101" pitchFamily="50" charset="-127"/>
                <a:ea typeface="나눔스퀘어" panose="020B0600000101010101" pitchFamily="50" charset="-127"/>
              </a:rPr>
              <a:t>에서 성능의 차이가 특히 발생하고 </a:t>
            </a:r>
            <a:r>
              <a:rPr lang="en-US" altLang="ko-KR" dirty="0">
                <a:latin typeface="나눔스퀘어" panose="020B0600000101010101" pitchFamily="50" charset="-127"/>
                <a:ea typeface="나눔스퀘어" panose="020B0600000101010101" pitchFamily="50" charset="-127"/>
              </a:rPr>
              <a:t>&gt;80K</a:t>
            </a:r>
            <a:r>
              <a:rPr lang="ko-KR" altLang="en-US" dirty="0">
                <a:latin typeface="나눔스퀘어" panose="020B0600000101010101" pitchFamily="50" charset="-127"/>
                <a:ea typeface="나눔스퀘어" panose="020B0600000101010101" pitchFamily="50" charset="-127"/>
              </a:rPr>
              <a:t>에서는 </a:t>
            </a:r>
            <a:r>
              <a:rPr lang="en-US" altLang="ko-KR" dirty="0" err="1">
                <a:latin typeface="나눔스퀘어" panose="020B0600000101010101" pitchFamily="50" charset="-127"/>
                <a:ea typeface="나눔스퀘어" panose="020B0600000101010101" pitchFamily="50" charset="-127"/>
              </a:rPr>
              <a:t>DeconvNet</a:t>
            </a:r>
            <a:r>
              <a:rPr lang="ko-KR" altLang="en-US" dirty="0">
                <a:latin typeface="나눔스퀘어" panose="020B0600000101010101" pitchFamily="50" charset="-127"/>
                <a:ea typeface="나눔스퀘어" panose="020B0600000101010101" pitchFamily="50" charset="-127"/>
              </a:rPr>
              <a:t>하고 성능은 비슷한 모습을 보이고</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오히려 </a:t>
            </a:r>
            <a:r>
              <a:rPr lang="en-US" altLang="ko-KR" dirty="0">
                <a:latin typeface="나눔스퀘어" panose="020B0600000101010101" pitchFamily="50" charset="-127"/>
                <a:ea typeface="나눔스퀘어" panose="020B0600000101010101" pitchFamily="50" charset="-127"/>
              </a:rPr>
              <a:t>BF </a:t>
            </a:r>
            <a:r>
              <a:rPr lang="ko-KR" altLang="en-US" dirty="0">
                <a:latin typeface="나눔스퀘어" panose="020B0600000101010101" pitchFamily="50" charset="-127"/>
                <a:ea typeface="나눔스퀘어" panose="020B0600000101010101" pitchFamily="50" charset="-127"/>
              </a:rPr>
              <a:t>부분은 </a:t>
            </a:r>
            <a:r>
              <a:rPr lang="en-US" altLang="ko-KR" dirty="0" err="1">
                <a:latin typeface="나눔스퀘어" panose="020B0600000101010101" pitchFamily="50" charset="-127"/>
                <a:ea typeface="나눔스퀘어" panose="020B0600000101010101" pitchFamily="50" charset="-127"/>
              </a:rPr>
              <a:t>DeconvNet</a:t>
            </a:r>
            <a:r>
              <a:rPr lang="ko-KR" altLang="en-US" dirty="0">
                <a:latin typeface="나눔스퀘어" panose="020B0600000101010101" pitchFamily="50" charset="-127"/>
                <a:ea typeface="나눔스퀘어" panose="020B0600000101010101" pitchFamily="50" charset="-127"/>
              </a:rPr>
              <a:t>의 성능이 더 높음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SegNet</a:t>
            </a:r>
            <a:r>
              <a:rPr lang="ko-KR" altLang="en-US" dirty="0">
                <a:latin typeface="나눔스퀘어" panose="020B0600000101010101" pitchFamily="50" charset="-127"/>
                <a:ea typeface="나눔스퀘어" panose="020B0600000101010101" pitchFamily="50" charset="-127"/>
              </a:rPr>
              <a:t>과 </a:t>
            </a:r>
            <a:r>
              <a:rPr lang="en-US" altLang="ko-KR" dirty="0">
                <a:latin typeface="나눔스퀘어" panose="020B0600000101010101" pitchFamily="50" charset="-127"/>
                <a:ea typeface="나눔스퀘어" panose="020B0600000101010101" pitchFamily="50" charset="-127"/>
              </a:rPr>
              <a:t>DeepLabv1</a:t>
            </a:r>
            <a:r>
              <a:rPr lang="ko-KR" altLang="en-US" dirty="0">
                <a:latin typeface="나눔스퀘어" panose="020B0600000101010101" pitchFamily="50" charset="-127"/>
                <a:ea typeface="나눔스퀘어" panose="020B0600000101010101" pitchFamily="50" charset="-127"/>
              </a:rPr>
              <a:t>은 </a:t>
            </a:r>
            <a:r>
              <a:rPr lang="en-US" altLang="ko-KR" dirty="0">
                <a:latin typeface="나눔스퀘어" panose="020B0600000101010101" pitchFamily="50" charset="-127"/>
                <a:ea typeface="나눔스퀘어" panose="020B0600000101010101" pitchFamily="50" charset="-127"/>
              </a:rPr>
              <a:t>G, C, </a:t>
            </a:r>
            <a:r>
              <a:rPr lang="en-US" altLang="ko-KR" dirty="0" err="1">
                <a:latin typeface="나눔스퀘어" panose="020B0600000101010101" pitchFamily="50" charset="-127"/>
                <a:ea typeface="나눔스퀘어" panose="020B0600000101010101" pitchFamily="50" charset="-127"/>
              </a:rPr>
              <a:t>mIoU</a:t>
            </a:r>
            <a:r>
              <a:rPr lang="ko-KR" altLang="en-US" dirty="0">
                <a:latin typeface="나눔스퀘어" panose="020B0600000101010101" pitchFamily="50" charset="-127"/>
                <a:ea typeface="나눔스퀘어" panose="020B0600000101010101" pitchFamily="50" charset="-127"/>
              </a:rPr>
              <a:t>에 대해서는 초기에는 성능이 거의 비슷하고 </a:t>
            </a:r>
            <a:r>
              <a:rPr lang="en-US" altLang="ko-KR" dirty="0">
                <a:latin typeface="나눔스퀘어" panose="020B0600000101010101" pitchFamily="50" charset="-127"/>
                <a:ea typeface="나눔스퀘어" panose="020B0600000101010101" pitchFamily="50" charset="-127"/>
              </a:rPr>
              <a:t>Iteration</a:t>
            </a:r>
            <a:r>
              <a:rPr lang="ko-KR" altLang="en-US" dirty="0">
                <a:latin typeface="나눔스퀘어" panose="020B0600000101010101" pitchFamily="50" charset="-127"/>
                <a:ea typeface="나눔스퀘어" panose="020B0600000101010101" pitchFamily="50" charset="-127"/>
              </a:rPr>
              <a:t>이 늘어날 수록 차이가 발생 </a:t>
            </a:r>
            <a:r>
              <a:rPr lang="en-US" altLang="ko-KR" dirty="0">
                <a:latin typeface="나눔스퀘어" panose="020B0600000101010101" pitchFamily="50" charset="-127"/>
                <a:ea typeface="나눔스퀘어" panose="020B0600000101010101" pitchFamily="50" charset="-127"/>
              </a:rPr>
              <a:t>(BF</a:t>
            </a:r>
            <a:r>
              <a:rPr lang="ko-KR" altLang="en-US" dirty="0">
                <a:latin typeface="나눔스퀘어" panose="020B0600000101010101" pitchFamily="50" charset="-127"/>
                <a:ea typeface="나눔스퀘어" panose="020B0600000101010101" pitchFamily="50" charset="-127"/>
              </a:rPr>
              <a:t>의 경우 </a:t>
            </a:r>
            <a:r>
              <a:rPr lang="en-US" altLang="ko-KR" dirty="0">
                <a:latin typeface="나눔스퀘어" panose="020B0600000101010101" pitchFamily="50" charset="-127"/>
                <a:ea typeface="나눔스퀘어" panose="020B0600000101010101" pitchFamily="50" charset="-127"/>
              </a:rPr>
              <a:t>40K</a:t>
            </a:r>
            <a:r>
              <a:rPr lang="ko-KR" altLang="en-US" dirty="0">
                <a:latin typeface="나눔스퀘어" panose="020B0600000101010101" pitchFamily="50" charset="-127"/>
                <a:ea typeface="나눔스퀘어" panose="020B0600000101010101" pitchFamily="50" charset="-127"/>
              </a:rPr>
              <a:t>에서도 </a:t>
            </a:r>
            <a:r>
              <a:rPr lang="en-US" altLang="ko-KR" dirty="0">
                <a:latin typeface="나눔스퀘어" panose="020B0600000101010101" pitchFamily="50" charset="-127"/>
                <a:ea typeface="나눔스퀘어" panose="020B0600000101010101" pitchFamily="50" charset="-127"/>
              </a:rPr>
              <a:t>SegNet</a:t>
            </a:r>
            <a:r>
              <a:rPr lang="ko-KR" altLang="en-US" dirty="0">
                <a:latin typeface="나눔스퀘어" panose="020B0600000101010101" pitchFamily="50" charset="-127"/>
                <a:ea typeface="나눔스퀘어" panose="020B0600000101010101" pitchFamily="50" charset="-127"/>
              </a:rPr>
              <a:t>이 우수</a:t>
            </a:r>
            <a:r>
              <a:rPr lang="en-US" altLang="ko-KR"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92526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SUN</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RGB-D</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Indoor</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Scenes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35</a:t>
            </a:fld>
            <a:endParaRPr lang="ko-KR" altLang="en-US"/>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B13380E4-8A80-41C3-80B3-754990C20AE7}"/>
              </a:ext>
            </a:extLst>
          </p:cNvPr>
          <p:cNvPicPr>
            <a:picLocks noChangeAspect="1"/>
          </p:cNvPicPr>
          <p:nvPr/>
        </p:nvPicPr>
        <p:blipFill>
          <a:blip r:embed="rId2"/>
          <a:stretch>
            <a:fillRect/>
          </a:stretch>
        </p:blipFill>
        <p:spPr>
          <a:xfrm>
            <a:off x="770002" y="1150376"/>
            <a:ext cx="8332968" cy="5302093"/>
          </a:xfrm>
          <a:prstGeom prst="rect">
            <a:avLst/>
          </a:prstGeom>
        </p:spPr>
      </p:pic>
    </p:spTree>
    <p:extLst>
      <p:ext uri="{BB962C8B-B14F-4D97-AF65-F5344CB8AC3E}">
        <p14:creationId xmlns:p14="http://schemas.microsoft.com/office/powerpoint/2010/main" val="2105784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SUN</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RGB-D</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Indoor</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Scenes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36</a:t>
            </a:fld>
            <a:endParaRPr lang="ko-KR" altLang="en-US"/>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2" name="TextBox 11">
            <a:extLst>
              <a:ext uri="{FF2B5EF4-FFF2-40B4-BE49-F238E27FC236}">
                <a16:creationId xmlns:a16="http://schemas.microsoft.com/office/drawing/2014/main" id="{BB594835-46F2-422F-B0A5-D0A6BB779F08}"/>
              </a:ext>
            </a:extLst>
          </p:cNvPr>
          <p:cNvSpPr txBox="1"/>
          <p:nvPr/>
        </p:nvSpPr>
        <p:spPr>
          <a:xfrm>
            <a:off x="772719" y="1622566"/>
            <a:ext cx="11141221" cy="2246769"/>
          </a:xfrm>
          <a:prstGeom prst="rect">
            <a:avLst/>
          </a:prstGeom>
          <a:noFill/>
        </p:spPr>
        <p:txBody>
          <a:bodyPr wrap="square" rtlCol="0">
            <a:spAutoFit/>
          </a:bodyPr>
          <a:lstStyle/>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인코더 기능 </a:t>
            </a:r>
            <a:r>
              <a:rPr lang="ko-KR" altLang="en-US" sz="2000" dirty="0" err="1">
                <a:latin typeface="나눔스퀘어" panose="020B0600000101010101" pitchFamily="50" charset="-127"/>
                <a:ea typeface="나눔스퀘어" panose="020B0600000101010101" pitchFamily="50" charset="-127"/>
              </a:rPr>
              <a:t>맵이</a:t>
            </a:r>
            <a:r>
              <a:rPr lang="ko-KR" altLang="en-US" sz="2000" dirty="0">
                <a:latin typeface="나눔스퀘어" panose="020B0600000101010101" pitchFamily="50" charset="-127"/>
                <a:ea typeface="나눔스퀘어" panose="020B0600000101010101" pitchFamily="50" charset="-127"/>
              </a:rPr>
              <a:t> 완전히 저장되어 있을 때 최상의 성능을 얻을 수 있습니다</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이는 의미론적 등고선 설명 </a:t>
            </a:r>
            <a:r>
              <a:rPr lang="ko-KR" altLang="en-US" sz="2000" dirty="0" err="1">
                <a:latin typeface="나눔스퀘어" panose="020B0600000101010101" pitchFamily="50" charset="-127"/>
                <a:ea typeface="나눔스퀘어" panose="020B0600000101010101" pitchFamily="50" charset="-127"/>
              </a:rPr>
              <a:t>메트릭</a:t>
            </a:r>
            <a:r>
              <a:rPr lang="en-US" altLang="ko-KR" sz="2000" dirty="0">
                <a:latin typeface="나눔스퀘어" panose="020B0600000101010101" pitchFamily="50" charset="-127"/>
                <a:ea typeface="나눔스퀘어" panose="020B0600000101010101" pitchFamily="50" charset="-127"/>
              </a:rPr>
              <a:t>(BF)</a:t>
            </a:r>
            <a:r>
              <a:rPr lang="ko-KR" altLang="en-US" sz="2000" dirty="0">
                <a:latin typeface="나눔스퀘어" panose="020B0600000101010101" pitchFamily="50" charset="-127"/>
                <a:ea typeface="나눔스퀘어" panose="020B0600000101010101" pitchFamily="50" charset="-127"/>
              </a:rPr>
              <a:t>에 가장 명확하게 반영된다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추론 중 메모리가 제한될 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압축된 형태의 인코더 특징 맵</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차원 감소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최대 </a:t>
            </a:r>
            <a:r>
              <a:rPr lang="ko-KR" altLang="en-US" sz="2000" dirty="0" err="1">
                <a:latin typeface="나눔스퀘어" panose="020B0600000101010101" pitchFamily="50" charset="-127"/>
                <a:ea typeface="나눔스퀘어" panose="020B0600000101010101" pitchFamily="50" charset="-127"/>
              </a:rPr>
              <a:t>풀링</a:t>
            </a:r>
            <a:r>
              <a:rPr lang="ko-KR" altLang="en-US" sz="2000" dirty="0">
                <a:latin typeface="나눔스퀘어" panose="020B0600000101010101" pitchFamily="50" charset="-127"/>
                <a:ea typeface="나눔스퀘어" panose="020B0600000101010101" pitchFamily="50" charset="-127"/>
              </a:rPr>
              <a:t> 지수</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을 적절한 </a:t>
            </a:r>
            <a:r>
              <a:rPr lang="ko-KR" altLang="en-US" sz="2000" dirty="0" err="1">
                <a:latin typeface="나눔스퀘어" panose="020B0600000101010101" pitchFamily="50" charset="-127"/>
                <a:ea typeface="나눔스퀘어" panose="020B0600000101010101" pitchFamily="50" charset="-127"/>
              </a:rPr>
              <a:t>디코더</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예</a:t>
            </a:r>
            <a:r>
              <a:rPr lang="en-US" altLang="ko-KR" sz="2000" dirty="0">
                <a:latin typeface="나눔스퀘어" panose="020B0600000101010101" pitchFamily="50" charset="-127"/>
                <a:ea typeface="나눔스퀘어" panose="020B0600000101010101" pitchFamily="50" charset="-127"/>
              </a:rPr>
              <a:t>: SegNet </a:t>
            </a:r>
            <a:r>
              <a:rPr lang="ko-KR" altLang="en-US" sz="2000" dirty="0">
                <a:latin typeface="나눔스퀘어" panose="020B0600000101010101" pitchFamily="50" charset="-127"/>
                <a:ea typeface="나눔스퀘어" panose="020B0600000101010101" pitchFamily="50" charset="-127"/>
              </a:rPr>
              <a:t>유형</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와 함께 저장 및 사용하여 성능을 개선할 수 있다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의 깊이가 커지면 성능이 향상함 </a:t>
            </a:r>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475621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SUN</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RGB-D</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Indoor</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Scenes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37</a:t>
            </a:fld>
            <a:endParaRPr lang="ko-KR" altLang="en-US"/>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5" name="그림 4">
            <a:extLst>
              <a:ext uri="{FF2B5EF4-FFF2-40B4-BE49-F238E27FC236}">
                <a16:creationId xmlns:a16="http://schemas.microsoft.com/office/drawing/2014/main" id="{052C5A02-4489-4F88-89A0-C38C76D4E655}"/>
              </a:ext>
            </a:extLst>
          </p:cNvPr>
          <p:cNvPicPr>
            <a:picLocks noChangeAspect="1"/>
          </p:cNvPicPr>
          <p:nvPr/>
        </p:nvPicPr>
        <p:blipFill>
          <a:blip r:embed="rId2"/>
          <a:stretch>
            <a:fillRect/>
          </a:stretch>
        </p:blipFill>
        <p:spPr>
          <a:xfrm>
            <a:off x="7620" y="1635675"/>
            <a:ext cx="12192000" cy="2986959"/>
          </a:xfrm>
          <a:prstGeom prst="rect">
            <a:avLst/>
          </a:prstGeom>
        </p:spPr>
      </p:pic>
      <p:sp>
        <p:nvSpPr>
          <p:cNvPr id="24" name="TextBox 23">
            <a:extLst>
              <a:ext uri="{FF2B5EF4-FFF2-40B4-BE49-F238E27FC236}">
                <a16:creationId xmlns:a16="http://schemas.microsoft.com/office/drawing/2014/main" id="{F86A017E-2D82-45C3-A1AE-1BD3CA0ED66F}"/>
              </a:ext>
            </a:extLst>
          </p:cNvPr>
          <p:cNvSpPr txBox="1"/>
          <p:nvPr/>
        </p:nvSpPr>
        <p:spPr>
          <a:xfrm>
            <a:off x="772719" y="4927195"/>
            <a:ext cx="11274501" cy="1569660"/>
          </a:xfrm>
          <a:prstGeom prst="rect">
            <a:avLst/>
          </a:prstGeom>
          <a:noFill/>
        </p:spPr>
        <p:txBody>
          <a:bodyPr wrap="square" rtlCol="0">
            <a:spAutoFit/>
          </a:bodyPr>
          <a:lstStyle/>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Deep Architectures (SegNet, </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가 </a:t>
            </a:r>
            <a:r>
              <a:rPr lang="en-US" altLang="ko-KR" sz="2000" dirty="0">
                <a:latin typeface="나눔스퀘어" panose="020B0600000101010101" pitchFamily="50" charset="-127"/>
                <a:ea typeface="나눔스퀘어" panose="020B0600000101010101" pitchFamily="50" charset="-127"/>
              </a:rPr>
              <a:t>80K</a:t>
            </a:r>
            <a:r>
              <a:rPr lang="ko-KR" altLang="en-US" sz="2000" dirty="0">
                <a:latin typeface="나눔스퀘어" panose="020B0600000101010101" pitchFamily="50" charset="-127"/>
                <a:ea typeface="나눔스퀘어" panose="020B0600000101010101" pitchFamily="50" charset="-127"/>
              </a:rPr>
              <a:t>에서 낮은 성능을 보임 </a:t>
            </a:r>
            <a:r>
              <a:rPr lang="en-US" altLang="ko-KR" sz="2000" dirty="0">
                <a:latin typeface="나눔스퀘어" panose="020B0600000101010101" pitchFamily="50" charset="-127"/>
                <a:ea typeface="나눔스퀘어" panose="020B0600000101010101" pitchFamily="50" charset="-127"/>
              </a:rPr>
              <a:t>(G, C, </a:t>
            </a:r>
            <a:r>
              <a:rPr lang="en-US" altLang="ko-KR" sz="2000" dirty="0" err="1">
                <a:latin typeface="나눔스퀘어" panose="020B0600000101010101" pitchFamily="50" charset="-127"/>
                <a:ea typeface="나눔스퀘어" panose="020B0600000101010101" pitchFamily="50" charset="-127"/>
              </a:rPr>
              <a:t>mIoU</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G</a:t>
            </a:r>
            <a:r>
              <a:rPr lang="ko-KR" altLang="en-US" sz="2000" dirty="0">
                <a:latin typeface="나눔스퀘어" panose="020B0600000101010101" pitchFamily="50" charset="-127"/>
                <a:ea typeface="나눔스퀘어" panose="020B0600000101010101" pitchFamily="50" charset="-127"/>
              </a:rPr>
              <a:t>와 </a:t>
            </a:r>
            <a:r>
              <a:rPr lang="en-US" altLang="ko-KR" sz="2000" dirty="0">
                <a:latin typeface="나눔스퀘어" panose="020B0600000101010101" pitchFamily="50" charset="-127"/>
                <a:ea typeface="나눔스퀘어" panose="020B0600000101010101" pitchFamily="50" charset="-127"/>
              </a:rPr>
              <a:t>BF</a:t>
            </a:r>
            <a:r>
              <a:rPr lang="ko-KR" altLang="en-US" sz="2000" dirty="0">
                <a:latin typeface="나눔스퀘어" panose="020B0600000101010101" pitchFamily="50" charset="-127"/>
                <a:ea typeface="나눔스퀘어" panose="020B0600000101010101" pitchFamily="50" charset="-127"/>
              </a:rPr>
              <a:t>가 </a:t>
            </a:r>
            <a:r>
              <a:rPr lang="en-US" altLang="ko-KR" sz="2000" dirty="0" err="1">
                <a:latin typeface="나눔스퀘어" panose="020B0600000101010101" pitchFamily="50" charset="-127"/>
                <a:ea typeface="나눔스퀘어" panose="020B0600000101010101" pitchFamily="50" charset="-127"/>
              </a:rPr>
              <a:t>DeepLab-LargeFOV</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보다 높은 경향을 보이지만 </a:t>
            </a:r>
            <a:r>
              <a:rPr lang="en-US" altLang="ko-KR" sz="2000" dirty="0">
                <a:latin typeface="나눔스퀘어" panose="020B0600000101010101" pitchFamily="50" charset="-127"/>
                <a:ea typeface="나눔스퀘어" panose="020B0600000101010101" pitchFamily="50" charset="-127"/>
              </a:rPr>
              <a:t>C</a:t>
            </a:r>
            <a:r>
              <a:rPr lang="ko-KR" altLang="en-US" sz="2000" dirty="0">
                <a:latin typeface="나눔스퀘어" panose="020B0600000101010101" pitchFamily="50" charset="-127"/>
                <a:ea typeface="나눔스퀘어" panose="020B0600000101010101" pitchFamily="50" charset="-127"/>
              </a:rPr>
              <a:t>와 </a:t>
            </a:r>
            <a:r>
              <a:rPr lang="en-US" altLang="ko-KR" sz="2000" dirty="0" err="1">
                <a:latin typeface="나눔스퀘어" panose="020B0600000101010101" pitchFamily="50" charset="-127"/>
                <a:ea typeface="나눔스퀘어" panose="020B0600000101010101" pitchFamily="50" charset="-127"/>
              </a:rPr>
              <a:t>mIoU</a:t>
            </a:r>
            <a:r>
              <a:rPr lang="ko-KR" altLang="en-US" sz="2000" dirty="0">
                <a:latin typeface="나눔스퀘어" panose="020B0600000101010101" pitchFamily="50" charset="-127"/>
                <a:ea typeface="나눔스퀘어" panose="020B0600000101010101" pitchFamily="50" charset="-127"/>
              </a:rPr>
              <a:t>는 높은 경향을 보이고 </a:t>
            </a:r>
            <a:r>
              <a:rPr lang="en-US" altLang="ko-KR" sz="2000" dirty="0" err="1">
                <a:latin typeface="나눔스퀘어" panose="020B0600000101010101" pitchFamily="50" charset="-127"/>
                <a:ea typeface="나눔스퀘어" panose="020B0600000101010101" pitchFamily="50" charset="-127"/>
              </a:rPr>
              <a:t>CamVid</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데이터셋에 비해 성능이 많이 감소함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첫번째 원인은 </a:t>
            </a:r>
            <a:r>
              <a:rPr lang="en-US" altLang="ko-KR" dirty="0">
                <a:latin typeface="나눔스퀘어" panose="020B0600000101010101" pitchFamily="50" charset="-127"/>
                <a:ea typeface="나눔스퀘어" panose="020B0600000101010101" pitchFamily="50" charset="-127"/>
              </a:rPr>
              <a:t>Class</a:t>
            </a:r>
            <a:r>
              <a:rPr lang="ko-KR" altLang="en-US" dirty="0">
                <a:latin typeface="나눔스퀘어" panose="020B0600000101010101" pitchFamily="50" charset="-127"/>
                <a:ea typeface="나눔스퀘어" panose="020B0600000101010101" pitchFamily="50" charset="-127"/>
              </a:rPr>
              <a:t>의 수가 증가했고</a:t>
            </a:r>
            <a:r>
              <a:rPr lang="en-US" altLang="ko-KR" dirty="0">
                <a:latin typeface="나눔스퀘어" panose="020B0600000101010101" pitchFamily="50" charset="-127"/>
                <a:ea typeface="나눔스퀘어" panose="020B0600000101010101" pitchFamily="50" charset="-127"/>
              </a:rPr>
              <a:t>, small class</a:t>
            </a:r>
            <a:r>
              <a:rPr lang="ko-KR" altLang="en-US" dirty="0">
                <a:latin typeface="나눔스퀘어" panose="020B0600000101010101" pitchFamily="50" charset="-127"/>
                <a:ea typeface="나눔스퀘어" panose="020B0600000101010101" pitchFamily="50" charset="-127"/>
              </a:rPr>
              <a:t>가 이미지에 많이 등장하는 경향이 있음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두번째 원인은 </a:t>
            </a:r>
            <a:r>
              <a:rPr lang="en-US" altLang="ko-KR" dirty="0">
                <a:latin typeface="나눔스퀘어" panose="020B0600000101010101" pitchFamily="50" charset="-127"/>
                <a:ea typeface="나눔스퀘어" panose="020B0600000101010101" pitchFamily="50" charset="-127"/>
              </a:rPr>
              <a:t>VGG</a:t>
            </a:r>
            <a:r>
              <a:rPr lang="ko-KR" altLang="en-US" dirty="0">
                <a:latin typeface="나눔스퀘어" panose="020B0600000101010101" pitchFamily="50" charset="-127"/>
                <a:ea typeface="나눔스퀘어" panose="020B0600000101010101" pitchFamily="50" charset="-127"/>
              </a:rPr>
              <a:t>를 사용하는 </a:t>
            </a:r>
            <a:r>
              <a:rPr lang="en-US" altLang="ko-KR" dirty="0">
                <a:latin typeface="나눔스퀘어" panose="020B0600000101010101" pitchFamily="50" charset="-127"/>
                <a:ea typeface="나눔스퀘어" panose="020B0600000101010101" pitchFamily="50" charset="-127"/>
              </a:rPr>
              <a:t>Deep</a:t>
            </a:r>
            <a:r>
              <a:rPr lang="ko-KR" altLang="en-US" dirty="0">
                <a:latin typeface="나눔스퀘어" panose="020B0600000101010101" pitchFamily="50" charset="-127"/>
                <a:ea typeface="나눔스퀘어" panose="020B0600000101010101" pitchFamily="50" charset="-127"/>
              </a:rPr>
              <a:t>한 </a:t>
            </a:r>
            <a:r>
              <a:rPr lang="en-US" altLang="ko-KR" dirty="0">
                <a:latin typeface="나눔스퀘어" panose="020B0600000101010101" pitchFamily="50" charset="-127"/>
                <a:ea typeface="나눔스퀘어" panose="020B0600000101010101" pitchFamily="50" charset="-127"/>
              </a:rPr>
              <a:t>Architecture</a:t>
            </a:r>
            <a:r>
              <a:rPr lang="ko-KR" altLang="en-US" dirty="0">
                <a:latin typeface="나눔스퀘어" panose="020B0600000101010101" pitchFamily="50" charset="-127"/>
                <a:ea typeface="나눔스퀘어" panose="020B0600000101010101" pitchFamily="50" charset="-127"/>
              </a:rPr>
              <a:t>때문에 발생 </a:t>
            </a:r>
            <a:r>
              <a:rPr lang="en-US" altLang="ko-KR" dirty="0">
                <a:latin typeface="나눔스퀘어" panose="020B0600000101010101" pitchFamily="50" charset="-127"/>
                <a:ea typeface="나눔스퀘어" panose="020B0600000101010101" pitchFamily="50" charset="-127"/>
              </a:rPr>
              <a:t>(</a:t>
            </a:r>
            <a:r>
              <a:rPr lang="ko-KR" altLang="en-US" dirty="0">
                <a:latin typeface="나눔스퀘어" panose="020B0600000101010101" pitchFamily="50" charset="-127"/>
                <a:ea typeface="나눔스퀘어" panose="020B0600000101010101" pitchFamily="50" charset="-127"/>
              </a:rPr>
              <a:t>파라미터가 많아서 수렴 </a:t>
            </a:r>
            <a:r>
              <a:rPr lang="en-US" altLang="ko-KR" dirty="0">
                <a:latin typeface="나눔스퀘어" panose="020B0600000101010101" pitchFamily="50" charset="-127"/>
                <a:ea typeface="나눔스퀘어" panose="020B0600000101010101" pitchFamily="50" charset="-127"/>
              </a:rPr>
              <a:t>x, </a:t>
            </a:r>
            <a:r>
              <a:rPr lang="ko-KR" altLang="en-US" dirty="0">
                <a:latin typeface="나눔스퀘어" panose="020B0600000101010101" pitchFamily="50" charset="-127"/>
                <a:ea typeface="나눔스퀘어" panose="020B0600000101010101" pitchFamily="50" charset="-127"/>
              </a:rPr>
              <a:t>정보손실이 큼</a:t>
            </a:r>
            <a:r>
              <a:rPr lang="en-US" altLang="ko-KR" dirty="0">
                <a:latin typeface="나눔스퀘어" panose="020B0600000101010101" pitchFamily="50" charset="-127"/>
                <a:ea typeface="나눔스퀘어" panose="020B0600000101010101" pitchFamily="50" charset="-127"/>
              </a:rPr>
              <a:t>) </a:t>
            </a:r>
          </a:p>
        </p:txBody>
      </p:sp>
    </p:spTree>
    <p:extLst>
      <p:ext uri="{BB962C8B-B14F-4D97-AF65-F5344CB8AC3E}">
        <p14:creationId xmlns:p14="http://schemas.microsoft.com/office/powerpoint/2010/main" val="3325343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Discussion</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and</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Future</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Work</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5.</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38</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보통의 </a:t>
            </a:r>
            <a:r>
              <a:rPr lang="en-US" altLang="ko-KR" sz="2000" dirty="0">
                <a:latin typeface="나눔스퀘어" panose="020B0600000101010101" pitchFamily="50" charset="-127"/>
                <a:ea typeface="나눔스퀘어" panose="020B0600000101010101" pitchFamily="50" charset="-127"/>
              </a:rPr>
              <a:t>Deep Learning</a:t>
            </a:r>
            <a:r>
              <a:rPr lang="ko-KR" altLang="en-US" sz="2000" dirty="0">
                <a:latin typeface="나눔스퀘어" panose="020B0600000101010101" pitchFamily="50" charset="-127"/>
                <a:ea typeface="나눔스퀘어" panose="020B0600000101010101" pitchFamily="50" charset="-127"/>
              </a:rPr>
              <a:t>은 모델이 깊고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데이터가 많고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학습이 길어지면 성능이 좋아짐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실험 결과처럼 학습 시간의 상승이 성능의 향상이 크게 관련 </a:t>
            </a:r>
            <a:r>
              <a:rPr lang="ko-KR" altLang="en-US" sz="2000" dirty="0" err="1">
                <a:latin typeface="나눔스퀘어" panose="020B0600000101010101" pitchFamily="50" charset="-127"/>
                <a:ea typeface="나눔스퀘어" panose="020B0600000101010101" pitchFamily="50" charset="-127"/>
              </a:rPr>
              <a:t>없을경우</a:t>
            </a:r>
            <a:r>
              <a:rPr lang="ko-KR" altLang="en-US" sz="2000" dirty="0">
                <a:latin typeface="나눔스퀘어" panose="020B0600000101010101" pitchFamily="50" charset="-127"/>
                <a:ea typeface="나눔스퀘어" panose="020B0600000101010101" pitchFamily="50" charset="-127"/>
              </a:rPr>
              <a:t>  학습 시간이 중요함</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err="1">
                <a:latin typeface="나눔스퀘어" panose="020B0600000101010101" pitchFamily="50" charset="-127"/>
                <a:ea typeface="나눔스퀘어" panose="020B0600000101010101" pitchFamily="50" charset="-127"/>
              </a:rPr>
              <a:t>인퍼런스</a:t>
            </a:r>
            <a:r>
              <a:rPr lang="ko-KR" altLang="en-US" sz="2000" dirty="0">
                <a:latin typeface="나눔스퀘어" panose="020B0600000101010101" pitchFamily="50" charset="-127"/>
                <a:ea typeface="나눔스퀘어" panose="020B0600000101010101" pitchFamily="50" charset="-127"/>
              </a:rPr>
              <a:t> 시간과 메모리 역시 </a:t>
            </a:r>
            <a:r>
              <a:rPr lang="en-US" altLang="ko-KR" sz="2000" dirty="0">
                <a:latin typeface="나눔스퀘어" panose="020B0600000101010101" pitchFamily="50" charset="-127"/>
                <a:ea typeface="나눔스퀘어" panose="020B0600000101010101" pitchFamily="50" charset="-127"/>
              </a:rPr>
              <a:t>AR,</a:t>
            </a:r>
            <a:r>
              <a:rPr lang="ko-KR" altLang="en-US" sz="2000" dirty="0">
                <a:latin typeface="나눔스퀘어" panose="020B0600000101010101" pitchFamily="50" charset="-127"/>
                <a:ea typeface="나눔스퀘어" panose="020B0600000101010101" pitchFamily="50" charset="-127"/>
              </a:rPr>
              <a:t> 자율주행과 같은 특수한 분야에서 매우 중요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전반적인 효율성</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성능</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메모리</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 및 테스트 시간</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은 효율적임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Pascal, MS-COCO </a:t>
            </a:r>
            <a:r>
              <a:rPr lang="ko-KR" altLang="en-US" sz="2000" dirty="0">
                <a:latin typeface="나눔스퀘어" panose="020B0600000101010101" pitchFamily="50" charset="-127"/>
                <a:ea typeface="나눔스퀘어" panose="020B0600000101010101" pitchFamily="50" charset="-127"/>
              </a:rPr>
              <a:t>처럼 </a:t>
            </a:r>
            <a:r>
              <a:rPr lang="en-US" altLang="ko-KR" sz="2000" dirty="0">
                <a:latin typeface="나눔스퀘어" panose="020B0600000101010101" pitchFamily="50" charset="-127"/>
                <a:ea typeface="나눔스퀘어" panose="020B0600000101010101" pitchFamily="50" charset="-127"/>
              </a:rPr>
              <a:t>Class</a:t>
            </a:r>
            <a:r>
              <a:rPr lang="ko-KR" altLang="en-US" sz="2000" dirty="0">
                <a:latin typeface="나눔스퀘어" panose="020B0600000101010101" pitchFamily="50" charset="-127"/>
                <a:ea typeface="나눔스퀘어" panose="020B0600000101010101" pitchFamily="50" charset="-127"/>
              </a:rPr>
              <a:t>가 적은 경우보다 </a:t>
            </a:r>
            <a:r>
              <a:rPr lang="en-US" altLang="ko-KR" sz="2000" dirty="0">
                <a:latin typeface="나눔스퀘어" panose="020B0600000101010101" pitchFamily="50" charset="-127"/>
                <a:ea typeface="나눔스퀘어" panose="020B0600000101010101" pitchFamily="50" charset="-127"/>
              </a:rPr>
              <a:t>Scene segmentation</a:t>
            </a:r>
            <a:r>
              <a:rPr lang="ko-KR" altLang="en-US" sz="2000" dirty="0">
                <a:latin typeface="나눔스퀘어" panose="020B0600000101010101" pitchFamily="50" charset="-127"/>
                <a:ea typeface="나눔스퀘어" panose="020B0600000101010101" pitchFamily="50" charset="-127"/>
              </a:rPr>
              <a:t>은 </a:t>
            </a:r>
            <a:r>
              <a:rPr lang="en-US" altLang="ko-KR" sz="2000" dirty="0">
                <a:latin typeface="나눔스퀘어" panose="020B0600000101010101" pitchFamily="50" charset="-127"/>
                <a:ea typeface="나눔스퀘어" panose="020B0600000101010101" pitchFamily="50" charset="-127"/>
              </a:rPr>
              <a:t>Class</a:t>
            </a:r>
            <a:r>
              <a:rPr lang="ko-KR" altLang="en-US" sz="2000" dirty="0">
                <a:latin typeface="나눔스퀘어" panose="020B0600000101010101" pitchFamily="50" charset="-127"/>
                <a:ea typeface="나눔스퀘어" panose="020B0600000101010101" pitchFamily="50" charset="-127"/>
              </a:rPr>
              <a:t>가 훨씬 많고 동시에 등장해서 더 어려움</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속도 및 메모리</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성능에 대해서 동일한 비교를 하기 위해서 </a:t>
            </a:r>
            <a:r>
              <a:rPr lang="en-US" altLang="ko-KR" sz="2000" dirty="0">
                <a:latin typeface="나눔스퀘어" panose="020B0600000101010101" pitchFamily="50" charset="-127"/>
                <a:ea typeface="나눔스퀘어" panose="020B0600000101010101" pitchFamily="50" charset="-127"/>
              </a:rPr>
              <a:t>End-to-End</a:t>
            </a:r>
            <a:r>
              <a:rPr lang="ko-KR" altLang="en-US" sz="2000" dirty="0">
                <a:latin typeface="나눔스퀘어" panose="020B0600000101010101" pitchFamily="50" charset="-127"/>
                <a:ea typeface="나눔스퀘어" panose="020B0600000101010101" pitchFamily="50" charset="-127"/>
              </a:rPr>
              <a:t>의 학습 및 추론을 사용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Instance-wise Segmentation</a:t>
            </a:r>
            <a:r>
              <a:rPr lang="ko-KR" altLang="en-US" sz="2000" dirty="0">
                <a:latin typeface="나눔스퀘어" panose="020B0600000101010101" pitchFamily="50" charset="-127"/>
                <a:ea typeface="나눔스퀘어" panose="020B0600000101010101" pitchFamily="50" charset="-127"/>
              </a:rPr>
              <a:t>을 하는데 그렇지 않았다는 </a:t>
            </a:r>
            <a:r>
              <a:rPr lang="ko-KR" altLang="en-US" sz="2000" dirty="0" err="1">
                <a:latin typeface="나눔스퀘어" panose="020B0600000101010101" pitchFamily="50" charset="-127"/>
                <a:ea typeface="나눔스퀘어" panose="020B0600000101010101" pitchFamily="50" charset="-127"/>
              </a:rPr>
              <a:t>의미같음</a:t>
            </a:r>
            <a:r>
              <a:rPr lang="en-US" altLang="ko-KR" sz="2000" dirty="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352137F2-5E66-4BD2-9EB0-7E623598477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40363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39</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road and indoor scene understanding </a:t>
            </a:r>
            <a:r>
              <a:rPr lang="ko-KR" altLang="en-US" sz="2000" dirty="0">
                <a:latin typeface="나눔스퀘어" panose="020B0600000101010101" pitchFamily="50" charset="-127"/>
                <a:ea typeface="나눔스퀘어" panose="020B0600000101010101" pitchFamily="50" charset="-127"/>
              </a:rPr>
              <a:t>분야에서 동기를 얻어서 </a:t>
            </a:r>
            <a:r>
              <a:rPr lang="en-US" altLang="ko-KR" sz="2000" dirty="0">
                <a:latin typeface="나눔스퀘어" panose="020B0600000101010101" pitchFamily="50" charset="-127"/>
                <a:ea typeface="나눔스퀘어" panose="020B0600000101010101" pitchFamily="50" charset="-127"/>
              </a:rPr>
              <a:t>memory</a:t>
            </a:r>
            <a:r>
              <a:rPr lang="ko-KR" altLang="en-US" sz="2000" dirty="0">
                <a:latin typeface="나눔스퀘어" panose="020B0600000101010101" pitchFamily="50" charset="-127"/>
                <a:ea typeface="나눔스퀘어" panose="020B0600000101010101" pitchFamily="50" charset="-127"/>
              </a:rPr>
              <a:t>와 </a:t>
            </a:r>
            <a:r>
              <a:rPr lang="en-US" altLang="ko-KR" sz="2000" dirty="0">
                <a:latin typeface="나눔스퀘어" panose="020B0600000101010101" pitchFamily="50" charset="-127"/>
                <a:ea typeface="나눔스퀘어" panose="020B0600000101010101" pitchFamily="50" charset="-127"/>
              </a:rPr>
              <a:t>computational time</a:t>
            </a:r>
            <a:r>
              <a:rPr lang="ko-KR" altLang="en-US" sz="2000" dirty="0">
                <a:latin typeface="나눔스퀘어" panose="020B0600000101010101" pitchFamily="50" charset="-127"/>
                <a:ea typeface="나눔스퀘어" panose="020B0600000101010101" pitchFamily="50" charset="-127"/>
              </a:rPr>
              <a:t>을 효율적으로 </a:t>
            </a:r>
            <a:r>
              <a:rPr lang="ko-KR" altLang="en-US" sz="2000" dirty="0" err="1">
                <a:latin typeface="나눔스퀘어" panose="020B0600000101010101" pitchFamily="50" charset="-127"/>
                <a:ea typeface="나눔스퀘어" panose="020B0600000101010101" pitchFamily="50" charset="-127"/>
              </a:rPr>
              <a:t>만드려고</a:t>
            </a:r>
            <a:r>
              <a:rPr lang="ko-KR" altLang="en-US" sz="2000" dirty="0">
                <a:latin typeface="나눔스퀘어" panose="020B0600000101010101" pitchFamily="50" charset="-127"/>
                <a:ea typeface="나눔스퀘어" panose="020B0600000101010101" pitchFamily="50" charset="-127"/>
              </a:rPr>
              <a:t> 시도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을 다른 논문인 </a:t>
            </a:r>
            <a:r>
              <a:rPr lang="en-US" altLang="ko-KR" sz="2000" dirty="0">
                <a:latin typeface="나눔스퀘어" panose="020B0600000101010101" pitchFamily="50" charset="-127"/>
                <a:ea typeface="나눔스퀘어" panose="020B0600000101010101" pitchFamily="50" charset="-127"/>
              </a:rPr>
              <a:t>FCN, </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등과 비교해서 </a:t>
            </a:r>
            <a:r>
              <a:rPr lang="en-US" altLang="ko-KR" sz="2000" dirty="0">
                <a:latin typeface="나눔스퀘어" panose="020B0600000101010101" pitchFamily="50" charset="-127"/>
                <a:ea typeface="나눔스퀘어" panose="020B0600000101010101" pitchFamily="50" charset="-127"/>
              </a:rPr>
              <a:t>architectures</a:t>
            </a:r>
            <a:r>
              <a:rPr lang="ko-KR" altLang="en-US" sz="2000" dirty="0">
                <a:latin typeface="나눔스퀘어" panose="020B0600000101010101" pitchFamily="50" charset="-127"/>
                <a:ea typeface="나눔스퀘어" panose="020B0600000101010101" pitchFamily="50" charset="-127"/>
              </a:rPr>
              <a:t>에 따라서 어떤 식으로 정확도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 및 추론 속도 등이 </a:t>
            </a:r>
            <a:r>
              <a:rPr lang="en-US" altLang="ko-KR" sz="2000" dirty="0">
                <a:latin typeface="나눔스퀘어" panose="020B0600000101010101" pitchFamily="50" charset="-127"/>
                <a:ea typeface="나눔스퀘어" panose="020B0600000101010101" pitchFamily="50" charset="-127"/>
              </a:rPr>
              <a:t>trade-offs </a:t>
            </a:r>
            <a:r>
              <a:rPr lang="ko-KR" altLang="en-US" sz="2000" dirty="0">
                <a:latin typeface="나눔스퀘어" panose="020B0600000101010101" pitchFamily="50" charset="-127"/>
                <a:ea typeface="나눔스퀘어" panose="020B0600000101010101" pitchFamily="50" charset="-127"/>
              </a:rPr>
              <a:t>관계를 가지는지 파악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network feature maps</a:t>
            </a:r>
            <a:r>
              <a:rPr lang="ko-KR" altLang="en-US" sz="2000" dirty="0">
                <a:latin typeface="나눔스퀘어" panose="020B0600000101010101" pitchFamily="50" charset="-127"/>
                <a:ea typeface="나눔스퀘어" panose="020B0600000101010101" pitchFamily="50" charset="-127"/>
              </a:rPr>
              <a:t>를 저장해서 활용하는게 성능은 가장 좋지만 </a:t>
            </a:r>
            <a:r>
              <a:rPr lang="en-US" altLang="ko-KR" sz="2000" dirty="0">
                <a:latin typeface="나눔스퀘어" panose="020B0600000101010101" pitchFamily="50" charset="-127"/>
                <a:ea typeface="나눔스퀘어" panose="020B0600000101010101" pitchFamily="50" charset="-127"/>
              </a:rPr>
              <a:t>inference time</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memory </a:t>
            </a:r>
            <a:r>
              <a:rPr lang="ko-KR" altLang="en-US" sz="2000" dirty="0">
                <a:latin typeface="나눔스퀘어" panose="020B0600000101010101" pitchFamily="50" charset="-127"/>
                <a:ea typeface="나눔스퀘어" panose="020B0600000101010101" pitchFamily="50" charset="-127"/>
              </a:rPr>
              <a:t>측면에서 좋지 않음</a:t>
            </a:r>
            <a:r>
              <a:rPr lang="en-US" altLang="ko-KR" sz="2000" dirty="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위의 </a:t>
            </a:r>
            <a:r>
              <a:rPr lang="en-US" altLang="ko-KR" sz="2000" dirty="0">
                <a:latin typeface="나눔스퀘어" panose="020B0600000101010101" pitchFamily="50" charset="-127"/>
                <a:ea typeface="나눔스퀘어" panose="020B0600000101010101" pitchFamily="50" charset="-127"/>
              </a:rPr>
              <a:t>3</a:t>
            </a:r>
            <a:r>
              <a:rPr lang="ko-KR" altLang="en-US" sz="2000" dirty="0">
                <a:latin typeface="나눔스퀘어" panose="020B0600000101010101" pitchFamily="50" charset="-127"/>
                <a:ea typeface="나눔스퀘어" panose="020B0600000101010101" pitchFamily="50" charset="-127"/>
              </a:rPr>
              <a:t>의 성능을 보완하기위해서 </a:t>
            </a:r>
            <a:r>
              <a:rPr lang="en-US" altLang="ko-KR" sz="2000" dirty="0">
                <a:latin typeface="나눔스퀘어" panose="020B0600000101010101" pitchFamily="50" charset="-127"/>
                <a:ea typeface="나눔스퀘어" panose="020B0600000101010101" pitchFamily="50" charset="-127"/>
              </a:rPr>
              <a:t>max-pooling indices</a:t>
            </a:r>
            <a:r>
              <a:rPr lang="ko-KR" altLang="en-US" sz="2000" dirty="0">
                <a:latin typeface="나눔스퀘어" panose="020B0600000101010101" pitchFamily="50" charset="-127"/>
                <a:ea typeface="나눔스퀘어" panose="020B0600000101010101" pitchFamily="50" charset="-127"/>
              </a:rPr>
              <a:t>를 사용하면 충분히 좋은 성능에 도달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추후</a:t>
            </a:r>
            <a:r>
              <a:rPr lang="en-US" altLang="ko-KR" sz="2000" dirty="0">
                <a:latin typeface="나눔스퀘어" panose="020B0600000101010101" pitchFamily="50" charset="-127"/>
                <a:ea typeface="나눔스퀘어" panose="020B0600000101010101" pitchFamily="50" charset="-127"/>
              </a:rPr>
              <a:t>, End-to-End</a:t>
            </a:r>
            <a:r>
              <a:rPr lang="ko-KR" altLang="en-US" sz="2000" dirty="0">
                <a:latin typeface="나눔스퀘어" panose="020B0600000101010101" pitchFamily="50" charset="-127"/>
                <a:ea typeface="나눔스퀘어" panose="020B0600000101010101" pitchFamily="50" charset="-127"/>
              </a:rPr>
              <a:t>의 학습이 잘 되도록 개선할 예정 </a:t>
            </a:r>
            <a:endParaRPr lang="en-US" altLang="ko-KR" sz="2000"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DB19414C-4EF8-437B-B83C-FC4A48DC864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05441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1538883"/>
          </a:xfrm>
          <a:prstGeom prst="rect">
            <a:avLst/>
          </a:prstGeom>
          <a:noFill/>
        </p:spPr>
        <p:txBody>
          <a:bodyPr wrap="square" rtlCol="0">
            <a:spAutoFit/>
          </a:bodyPr>
          <a:lstStyle/>
          <a:p>
            <a:pPr marL="457200" indent="-457200" latinLnBrk="0">
              <a:buFont typeface="+mj-lt"/>
              <a:buAutoNum type="arabicPeriod" startAt="3"/>
            </a:pPr>
            <a:r>
              <a:rPr lang="en-US" altLang="ko-KR" sz="2000" dirty="0">
                <a:latin typeface="나눔스퀘어" panose="020B0600000101010101" pitchFamily="50" charset="-127"/>
                <a:ea typeface="나눔스퀘어" panose="020B0600000101010101" pitchFamily="50" charset="-127"/>
              </a:rPr>
              <a:t>VGG-16</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layers</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를 만들고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뒤집어서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구성하고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 </a:t>
            </a:r>
            <a:r>
              <a:rPr lang="en-US" altLang="ko-KR" sz="2000" dirty="0" err="1">
                <a:latin typeface="나눔스퀘어" panose="020B0600000101010101" pitchFamily="50" charset="-127"/>
                <a:ea typeface="나눔스퀘어" panose="020B0600000101010101" pitchFamily="50" charset="-127"/>
              </a:rPr>
              <a:t>MaxUnpool</a:t>
            </a:r>
            <a:r>
              <a:rPr lang="ko-KR" altLang="en-US" sz="2000" dirty="0">
                <a:latin typeface="나눔스퀘어" panose="020B0600000101010101" pitchFamily="50" charset="-127"/>
                <a:ea typeface="나눔스퀘어" panose="020B0600000101010101" pitchFamily="50" charset="-127"/>
              </a:rPr>
              <a:t>을 이용함</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bondary</a:t>
            </a:r>
            <a:r>
              <a:rPr lang="en-US" altLang="ko-KR" dirty="0">
                <a:latin typeface="나눔스퀘어" panose="020B0600000101010101" pitchFamily="50" charset="-127"/>
                <a:ea typeface="나눔스퀘어" panose="020B0600000101010101" pitchFamily="50" charset="-127"/>
              </a:rPr>
              <a:t> delineation(</a:t>
            </a:r>
            <a:r>
              <a:rPr lang="ko-KR" altLang="en-US" dirty="0">
                <a:latin typeface="나눔스퀘어" panose="020B0600000101010101" pitchFamily="50" charset="-127"/>
                <a:ea typeface="나눔스퀘어" panose="020B0600000101010101" pitchFamily="50" charset="-127"/>
              </a:rPr>
              <a:t>묘사</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강화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parameters</a:t>
            </a:r>
            <a:r>
              <a:rPr lang="ko-KR" altLang="en-US" dirty="0">
                <a:latin typeface="나눔스퀘어" panose="020B0600000101010101" pitchFamily="50" charset="-127"/>
                <a:ea typeface="나눔스퀘어" panose="020B0600000101010101" pitchFamily="50" charset="-127"/>
              </a:rPr>
              <a:t>의 감소 </a:t>
            </a:r>
            <a:r>
              <a:rPr lang="en-US" altLang="ko-KR" dirty="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다른</a:t>
            </a:r>
            <a:r>
              <a:rPr lang="en-US" altLang="ko-KR" dirty="0">
                <a:latin typeface="나눔스퀘어" panose="020B0600000101010101" pitchFamily="50" charset="-127"/>
                <a:ea typeface="나눔스퀘어" panose="020B0600000101010101" pitchFamily="50" charset="-127"/>
              </a:rPr>
              <a:t>, Encoder-Decoder </a:t>
            </a:r>
            <a:r>
              <a:rPr lang="ko-KR" altLang="en-US" dirty="0">
                <a:latin typeface="나눔스퀘어" panose="020B0600000101010101" pitchFamily="50" charset="-127"/>
                <a:ea typeface="나눔스퀘어" panose="020B0600000101010101" pitchFamily="50" charset="-127"/>
              </a:rPr>
              <a:t>형태의 아키텍처에 바로 적용이 가능함 </a:t>
            </a:r>
            <a:endParaRPr lang="en-US" altLang="ko-KR"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F31EDD7E-6934-40E4-99CF-2A0515C79077}"/>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1" name="그림 20">
            <a:extLst>
              <a:ext uri="{FF2B5EF4-FFF2-40B4-BE49-F238E27FC236}">
                <a16:creationId xmlns:a16="http://schemas.microsoft.com/office/drawing/2014/main" id="{1E3F2087-06E7-4787-BFFA-DEF3161E9F39}"/>
              </a:ext>
            </a:extLst>
          </p:cNvPr>
          <p:cNvPicPr>
            <a:picLocks noChangeAspect="1"/>
          </p:cNvPicPr>
          <p:nvPr/>
        </p:nvPicPr>
        <p:blipFill>
          <a:blip r:embed="rId5"/>
          <a:stretch>
            <a:fillRect/>
          </a:stretch>
        </p:blipFill>
        <p:spPr>
          <a:xfrm>
            <a:off x="801491" y="3159011"/>
            <a:ext cx="10662163" cy="3126388"/>
          </a:xfrm>
          <a:prstGeom prst="rect">
            <a:avLst/>
          </a:prstGeom>
        </p:spPr>
      </p:pic>
    </p:spTree>
    <p:extLst>
      <p:ext uri="{BB962C8B-B14F-4D97-AF65-F5344CB8AC3E}">
        <p14:creationId xmlns:p14="http://schemas.microsoft.com/office/powerpoint/2010/main" val="470715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40</a:t>
            </a:fld>
            <a:endParaRPr lang="ko-KR" altLang="en-US"/>
          </a:p>
        </p:txBody>
      </p:sp>
      <p:sp>
        <p:nvSpPr>
          <p:cNvPr id="18" name="직사각형 17">
            <a:extLst>
              <a:ext uri="{FF2B5EF4-FFF2-40B4-BE49-F238E27FC236}">
                <a16:creationId xmlns:a16="http://schemas.microsoft.com/office/drawing/2014/main" id="{DB19414C-4EF8-437B-B83C-FC4A48DC864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DE4B3FE0-80C0-44A1-8F81-82EEE98BD6AE}"/>
              </a:ext>
            </a:extLst>
          </p:cNvPr>
          <p:cNvPicPr>
            <a:picLocks noChangeAspect="1"/>
          </p:cNvPicPr>
          <p:nvPr/>
        </p:nvPicPr>
        <p:blipFill>
          <a:blip r:embed="rId2"/>
          <a:stretch>
            <a:fillRect/>
          </a:stretch>
        </p:blipFill>
        <p:spPr>
          <a:xfrm>
            <a:off x="1090612" y="1160536"/>
            <a:ext cx="10010775" cy="1943100"/>
          </a:xfrm>
          <a:prstGeom prst="rect">
            <a:avLst/>
          </a:prstGeom>
        </p:spPr>
      </p:pic>
      <p:sp>
        <p:nvSpPr>
          <p:cNvPr id="19" name="TextBox 18">
            <a:extLst>
              <a:ext uri="{FF2B5EF4-FFF2-40B4-BE49-F238E27FC236}">
                <a16:creationId xmlns:a16="http://schemas.microsoft.com/office/drawing/2014/main" id="{11093EA2-DE55-45DF-A53B-A97FA580791F}"/>
              </a:ext>
            </a:extLst>
          </p:cNvPr>
          <p:cNvSpPr txBox="1"/>
          <p:nvPr/>
        </p:nvSpPr>
        <p:spPr>
          <a:xfrm>
            <a:off x="772719" y="3216761"/>
            <a:ext cx="11141221" cy="2246769"/>
          </a:xfrm>
          <a:prstGeom prst="rect">
            <a:avLst/>
          </a:prstGeom>
          <a:noFill/>
        </p:spPr>
        <p:txBody>
          <a:bodyPr wrap="square" rtlCol="0">
            <a:spAutoFit/>
          </a:bodyPr>
          <a:lstStyle/>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은 </a:t>
            </a:r>
            <a:r>
              <a:rPr lang="en-US" altLang="ko-KR" sz="2000" dirty="0">
                <a:latin typeface="나눔스퀘어" panose="020B0600000101010101" pitchFamily="50" charset="-127"/>
                <a:ea typeface="나눔스퀘어" panose="020B0600000101010101" pitchFamily="50" charset="-127"/>
              </a:rPr>
              <a:t>FCN, </a:t>
            </a:r>
            <a:r>
              <a:rPr lang="en-US" altLang="ko-KR" sz="2000" dirty="0" err="1">
                <a:latin typeface="나눔스퀘어" panose="020B0600000101010101" pitchFamily="50" charset="-127"/>
                <a:ea typeface="나눔스퀘어" panose="020B0600000101010101" pitchFamily="50" charset="-127"/>
              </a:rPr>
              <a:t>DeepLab</a:t>
            </a:r>
            <a:r>
              <a:rPr lang="en-US" altLang="ko-KR" sz="2000" dirty="0">
                <a:latin typeface="나눔스퀘어" panose="020B0600000101010101" pitchFamily="50" charset="-127"/>
                <a:ea typeface="나눔스퀘어" panose="020B0600000101010101" pitchFamily="50" charset="-127"/>
              </a:rPr>
              <a:t> v1 </a:t>
            </a:r>
            <a:r>
              <a:rPr lang="ko-KR" altLang="en-US" sz="2000" dirty="0">
                <a:latin typeface="나눔스퀘어" panose="020B0600000101010101" pitchFamily="50" charset="-127"/>
                <a:ea typeface="나눔스퀘어" panose="020B0600000101010101" pitchFamily="50" charset="-127"/>
              </a:rPr>
              <a:t>보다는 느리지만 </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보다는 빠름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DeepLabv1</a:t>
            </a:r>
            <a:r>
              <a:rPr lang="ko-KR" altLang="en-US" dirty="0">
                <a:latin typeface="나눔스퀘어" panose="020B0600000101010101" pitchFamily="50" charset="-127"/>
                <a:ea typeface="나눔스퀘어" panose="020B0600000101010101" pitchFamily="50" charset="-127"/>
              </a:rPr>
              <a:t>에 비해 </a:t>
            </a:r>
            <a:r>
              <a:rPr lang="en-US" altLang="ko-KR" dirty="0">
                <a:latin typeface="나눔스퀘어" panose="020B0600000101010101" pitchFamily="50" charset="-127"/>
                <a:ea typeface="나눔스퀘어" panose="020B0600000101010101" pitchFamily="50" charset="-127"/>
              </a:rPr>
              <a:t>SegNet</a:t>
            </a:r>
            <a:r>
              <a:rPr lang="ko-KR" altLang="en-US" dirty="0">
                <a:latin typeface="나눔스퀘어" panose="020B0600000101010101" pitchFamily="50" charset="-127"/>
                <a:ea typeface="나눔스퀘어" panose="020B0600000101010101" pitchFamily="50" charset="-127"/>
              </a:rPr>
              <a:t>은 </a:t>
            </a:r>
            <a:r>
              <a:rPr lang="en-US" altLang="ko-KR" dirty="0">
                <a:latin typeface="나눔스퀘어" panose="020B0600000101010101" pitchFamily="50" charset="-127"/>
                <a:ea typeface="나눔스퀘어" panose="020B0600000101010101" pitchFamily="50" charset="-127"/>
              </a:rPr>
              <a:t>Decoder Architecture</a:t>
            </a:r>
            <a:r>
              <a:rPr lang="ko-KR" altLang="en-US" dirty="0">
                <a:latin typeface="나눔스퀘어" panose="020B0600000101010101" pitchFamily="50" charset="-127"/>
                <a:ea typeface="나눔스퀘어" panose="020B0600000101010101" pitchFamily="50" charset="-127"/>
              </a:rPr>
              <a:t>가 있어서 느릴 수밖에 없음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DeconvNet</a:t>
            </a:r>
            <a:r>
              <a:rPr lang="ko-KR" altLang="en-US" dirty="0">
                <a:latin typeface="나눔스퀘어" panose="020B0600000101010101" pitchFamily="50" charset="-127"/>
                <a:ea typeface="나눔스퀘어" panose="020B0600000101010101" pitchFamily="50" charset="-127"/>
              </a:rPr>
              <a:t>에서 </a:t>
            </a:r>
            <a:r>
              <a:rPr lang="en-US" altLang="ko-KR" dirty="0">
                <a:latin typeface="나눔스퀘어" panose="020B0600000101010101" pitchFamily="50" charset="-127"/>
                <a:ea typeface="나눔스퀘어" panose="020B0600000101010101" pitchFamily="50" charset="-127"/>
              </a:rPr>
              <a:t>FC Layer</a:t>
            </a:r>
            <a:r>
              <a:rPr lang="ko-KR" altLang="en-US" dirty="0">
                <a:latin typeface="나눔스퀘어" panose="020B0600000101010101" pitchFamily="50" charset="-127"/>
                <a:ea typeface="나눔스퀘어" panose="020B0600000101010101" pitchFamily="50" charset="-127"/>
              </a:rPr>
              <a:t>를 제거한 구조여서 </a:t>
            </a:r>
            <a:r>
              <a:rPr lang="en-US" altLang="ko-KR" dirty="0" err="1">
                <a:latin typeface="나눔스퀘어" panose="020B0600000101010101" pitchFamily="50" charset="-127"/>
                <a:ea typeface="나눔스퀘어" panose="020B0600000101010101" pitchFamily="50" charset="-127"/>
              </a:rPr>
              <a:t>DeconvNet</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보다는 속도가 빠름 </a:t>
            </a:r>
            <a:endParaRPr lang="en-US" altLang="ko-KR"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은 </a:t>
            </a:r>
            <a:r>
              <a:rPr lang="en-US" altLang="ko-KR" sz="2000" dirty="0" err="1">
                <a:latin typeface="나눔스퀘어" panose="020B0600000101010101" pitchFamily="50" charset="-127"/>
                <a:ea typeface="나눔스퀘어" panose="020B0600000101010101" pitchFamily="50" charset="-127"/>
              </a:rPr>
              <a:t>Traning</a:t>
            </a:r>
            <a:r>
              <a:rPr lang="en-US" altLang="ko-KR" sz="2000" dirty="0">
                <a:latin typeface="나눔스퀘어" panose="020B0600000101010101" pitchFamily="50" charset="-127"/>
                <a:ea typeface="나눔스퀘어" panose="020B0600000101010101" pitchFamily="50" charset="-127"/>
              </a:rPr>
              <a:t>, Inference memory</a:t>
            </a:r>
            <a:r>
              <a:rPr lang="ko-KR" altLang="en-US" sz="2000" dirty="0">
                <a:latin typeface="나눔스퀘어" panose="020B0600000101010101" pitchFamily="50" charset="-127"/>
                <a:ea typeface="나눔스퀘어" panose="020B0600000101010101" pitchFamily="50" charset="-127"/>
              </a:rPr>
              <a:t>가 작은 편이고 </a:t>
            </a:r>
            <a:r>
              <a:rPr lang="en-US" altLang="ko-KR" sz="2000" dirty="0">
                <a:latin typeface="나눔스퀘어" panose="020B0600000101010101" pitchFamily="50" charset="-127"/>
                <a:ea typeface="나눔스퀘어" panose="020B0600000101010101" pitchFamily="50" charset="-127"/>
              </a:rPr>
              <a:t>Model Size </a:t>
            </a:r>
            <a:r>
              <a:rPr lang="ko-KR" altLang="en-US" sz="2000" dirty="0">
                <a:latin typeface="나눔스퀘어" panose="020B0600000101010101" pitchFamily="50" charset="-127"/>
                <a:ea typeface="나눔스퀘어" panose="020B0600000101010101" pitchFamily="50" charset="-127"/>
              </a:rPr>
              <a:t>또한 </a:t>
            </a:r>
            <a:r>
              <a:rPr lang="en-US" altLang="ko-KR" sz="2000" dirty="0">
                <a:latin typeface="나눔스퀘어" panose="020B0600000101010101" pitchFamily="50" charset="-127"/>
                <a:ea typeface="나눔스퀘어" panose="020B0600000101010101" pitchFamily="50" charset="-127"/>
              </a:rPr>
              <a:t>FCN,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에 비해 작음 </a:t>
            </a:r>
            <a:endParaRPr lang="en-US" altLang="ko-KR" sz="2000" dirty="0">
              <a:latin typeface="나눔스퀘어" panose="020B0600000101010101" pitchFamily="50" charset="-127"/>
              <a:ea typeface="나눔스퀘어" panose="020B0600000101010101" pitchFamily="50" charset="-127"/>
            </a:endParaRPr>
          </a:p>
          <a:p>
            <a:pPr lvl="1" latinLnBrk="0"/>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97721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41</a:t>
            </a:fld>
            <a:endParaRPr lang="ko-KR" altLang="en-US"/>
          </a:p>
        </p:txBody>
      </p:sp>
      <p:sp>
        <p:nvSpPr>
          <p:cNvPr id="18" name="직사각형 17">
            <a:extLst>
              <a:ext uri="{FF2B5EF4-FFF2-40B4-BE49-F238E27FC236}">
                <a16:creationId xmlns:a16="http://schemas.microsoft.com/office/drawing/2014/main" id="{DB19414C-4EF8-437B-B83C-FC4A48DC864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11093EA2-DE55-45DF-A53B-A97FA580791F}"/>
              </a:ext>
            </a:extLst>
          </p:cNvPr>
          <p:cNvSpPr txBox="1"/>
          <p:nvPr/>
        </p:nvSpPr>
        <p:spPr>
          <a:xfrm>
            <a:off x="772719" y="3216761"/>
            <a:ext cx="11141221" cy="707886"/>
          </a:xfrm>
          <a:prstGeom prst="rect">
            <a:avLst/>
          </a:prstGeom>
          <a:noFill/>
        </p:spPr>
        <p:txBody>
          <a:bodyPr wrap="square" rtlCol="0">
            <a:spAutoFit/>
          </a:bodyPr>
          <a:lstStyle/>
          <a:p>
            <a:pPr marL="457200" indent="-457200" latinLnBrk="0">
              <a:buFont typeface="+mj-lt"/>
              <a:buAutoNum type="arabicPeriod" startAt="8"/>
            </a:pPr>
            <a:r>
              <a:rPr lang="en-US" altLang="ko-KR" sz="2000" dirty="0">
                <a:latin typeface="나눔스퀘어" panose="020B0600000101010101" pitchFamily="50" charset="-127"/>
                <a:ea typeface="나눔스퀘어" panose="020B0600000101010101" pitchFamily="50" charset="-127"/>
              </a:rPr>
              <a:t>Object</a:t>
            </a:r>
            <a:r>
              <a:rPr lang="ko-KR" altLang="en-US" sz="2000" dirty="0">
                <a:latin typeface="나눔스퀘어" panose="020B0600000101010101" pitchFamily="50" charset="-127"/>
                <a:ea typeface="나눔스퀘어" panose="020B0600000101010101" pitchFamily="50" charset="-127"/>
              </a:rPr>
              <a:t>의 크기가 큰 경우에 대해서는 잘 맞추는 모습을 보이지만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반대의 경우에 대해서는 성능이 떨어지는 모습을 보임 </a:t>
            </a:r>
            <a:endParaRPr lang="en-US" altLang="ko-KR" sz="2000" dirty="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AAE09B17-F06F-4326-AC9D-71DB31E83E36}"/>
              </a:ext>
            </a:extLst>
          </p:cNvPr>
          <p:cNvPicPr>
            <a:picLocks noChangeAspect="1"/>
          </p:cNvPicPr>
          <p:nvPr/>
        </p:nvPicPr>
        <p:blipFill>
          <a:blip r:embed="rId2"/>
          <a:stretch>
            <a:fillRect/>
          </a:stretch>
        </p:blipFill>
        <p:spPr>
          <a:xfrm>
            <a:off x="1200694" y="1289103"/>
            <a:ext cx="9563100" cy="1762125"/>
          </a:xfrm>
          <a:prstGeom prst="rect">
            <a:avLst/>
          </a:prstGeom>
        </p:spPr>
      </p:pic>
    </p:spTree>
    <p:extLst>
      <p:ext uri="{BB962C8B-B14F-4D97-AF65-F5344CB8AC3E}">
        <p14:creationId xmlns:p14="http://schemas.microsoft.com/office/powerpoint/2010/main" val="1950478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42</a:t>
            </a:fld>
            <a:endParaRPr lang="ko-KR" altLang="en-US"/>
          </a:p>
        </p:txBody>
      </p:sp>
      <p:sp>
        <p:nvSpPr>
          <p:cNvPr id="18" name="TextBox 17">
            <a:extLst>
              <a:ext uri="{FF2B5EF4-FFF2-40B4-BE49-F238E27FC236}">
                <a16:creationId xmlns:a16="http://schemas.microsoft.com/office/drawing/2014/main" id="{8B643716-291D-4EE5-9FCF-EAAF36EA5A61}"/>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이라는 특수한 분야의 </a:t>
            </a:r>
            <a:r>
              <a:rPr lang="en-US" altLang="ko-KR" sz="2000" dirty="0">
                <a:latin typeface="나눔스퀘어" panose="020B0600000101010101" pitchFamily="50" charset="-127"/>
                <a:ea typeface="나눔스퀘어" panose="020B0600000101010101" pitchFamily="50" charset="-127"/>
              </a:rPr>
              <a:t>Task</a:t>
            </a:r>
            <a:r>
              <a:rPr lang="ko-KR" altLang="en-US" sz="2000" dirty="0">
                <a:latin typeface="나눔스퀘어" panose="020B0600000101010101" pitchFamily="50" charset="-127"/>
                <a:ea typeface="나눔스퀘어" panose="020B0600000101010101" pitchFamily="50" charset="-127"/>
              </a:rPr>
              <a:t>에 초점을 맞춰서 문제를 </a:t>
            </a:r>
            <a:r>
              <a:rPr lang="ko-KR" altLang="en-US" sz="2000" dirty="0" err="1">
                <a:latin typeface="나눔스퀘어" panose="020B0600000101010101" pitchFamily="50" charset="-127"/>
                <a:ea typeface="나눔스퀘어" panose="020B0600000101010101" pitchFamily="50" charset="-127"/>
              </a:rPr>
              <a:t>해결하려고함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Object</a:t>
            </a:r>
            <a:r>
              <a:rPr lang="ko-KR" altLang="en-US" sz="2000" dirty="0">
                <a:latin typeface="나눔스퀘어" panose="020B0600000101010101" pitchFamily="50" charset="-127"/>
                <a:ea typeface="나눔스퀘어" panose="020B0600000101010101" pitchFamily="50" charset="-127"/>
              </a:rPr>
              <a:t>의 크기가 크다는 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Object</a:t>
            </a:r>
            <a:r>
              <a:rPr lang="ko-KR" altLang="en-US" sz="2000" dirty="0">
                <a:latin typeface="나눔스퀘어" panose="020B0600000101010101" pitchFamily="50" charset="-127"/>
                <a:ea typeface="나눔스퀘어" panose="020B0600000101010101" pitchFamily="50" charset="-127"/>
              </a:rPr>
              <a:t>간에 동시에 발생하고 서로 관계가 있다는 점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보행자</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인도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자동차</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도로</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자율주행의 경우 </a:t>
            </a:r>
            <a:r>
              <a:rPr lang="en-US" altLang="ko-KR" sz="2000" dirty="0">
                <a:latin typeface="나눔스퀘어" panose="020B0600000101010101" pitchFamily="50" charset="-127"/>
                <a:ea typeface="나눔스퀘어" panose="020B0600000101010101" pitchFamily="50" charset="-127"/>
              </a:rPr>
              <a:t>Inference </a:t>
            </a:r>
            <a:r>
              <a:rPr lang="ko-KR" altLang="en-US" sz="2000" dirty="0">
                <a:latin typeface="나눔스퀘어" panose="020B0600000101010101" pitchFamily="50" charset="-127"/>
                <a:ea typeface="나눔스퀘어" panose="020B0600000101010101" pitchFamily="50" charset="-127"/>
              </a:rPr>
              <a:t>속도가 빨라야 한다는 점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구조 자체가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Fully Connected Layer</a:t>
            </a:r>
            <a:r>
              <a:rPr lang="ko-KR" altLang="en-US" sz="2000" dirty="0">
                <a:latin typeface="나눔스퀘어" panose="020B0600000101010101" pitchFamily="50" charset="-127"/>
                <a:ea typeface="나눔스퀘어" panose="020B0600000101010101" pitchFamily="50" charset="-127"/>
              </a:rPr>
              <a:t>만 뺀 구조라서</a:t>
            </a:r>
            <a:r>
              <a:rPr lang="en-US" altLang="ko-KR" sz="2000" dirty="0">
                <a:latin typeface="나눔스퀘어" panose="020B0600000101010101" pitchFamily="50" charset="-127"/>
                <a:ea typeface="나눔스퀘어" panose="020B0600000101010101" pitchFamily="50" charset="-127"/>
              </a:rPr>
              <a:t> SegNet</a:t>
            </a:r>
            <a:r>
              <a:rPr lang="ko-KR" altLang="en-US" sz="2000" dirty="0">
                <a:latin typeface="나눔스퀘어" panose="020B0600000101010101" pitchFamily="50" charset="-127"/>
                <a:ea typeface="나눔스퀘어" panose="020B0600000101010101" pitchFamily="50" charset="-127"/>
              </a:rPr>
              <a:t>의 장점을 어필하기 위해 다양한 시도와 초점을 맞춰서 진행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Scene </a:t>
            </a:r>
            <a:r>
              <a:rPr lang="ko-KR" altLang="en-US" sz="2000" dirty="0">
                <a:latin typeface="나눔스퀘어" panose="020B0600000101010101" pitchFamily="50" charset="-127"/>
                <a:ea typeface="나눔스퀘어" panose="020B0600000101010101" pitchFamily="50" charset="-127"/>
              </a:rPr>
              <a:t>분야 </a:t>
            </a:r>
            <a:r>
              <a:rPr lang="en-US" altLang="ko-KR" sz="2000" dirty="0">
                <a:latin typeface="나눔스퀘어" panose="020B0600000101010101" pitchFamily="50" charset="-127"/>
                <a:ea typeface="나눔스퀘어" panose="020B0600000101010101" pitchFamily="50" charset="-127"/>
              </a:rPr>
              <a:t>/ Memory </a:t>
            </a:r>
            <a:r>
              <a:rPr lang="ko-KR" altLang="en-US" sz="2000" dirty="0">
                <a:latin typeface="나눔스퀘어" panose="020B0600000101010101" pitchFamily="50" charset="-127"/>
                <a:ea typeface="나눔스퀘어" panose="020B0600000101010101" pitchFamily="50" charset="-127"/>
              </a:rPr>
              <a:t>및 </a:t>
            </a:r>
            <a:r>
              <a:rPr lang="en-US" altLang="ko-KR" sz="2000" dirty="0">
                <a:latin typeface="나눔스퀘어" panose="020B0600000101010101" pitchFamily="50" charset="-127"/>
                <a:ea typeface="나눔스퀘어" panose="020B0600000101010101" pitchFamily="50" charset="-127"/>
              </a:rPr>
              <a:t>Training, Inference Time / Parameter</a:t>
            </a:r>
            <a:r>
              <a:rPr lang="ko-KR" altLang="en-US" sz="2000" dirty="0">
                <a:latin typeface="나눔스퀘어" panose="020B0600000101010101" pitchFamily="50" charset="-127"/>
                <a:ea typeface="나눔스퀘어" panose="020B0600000101010101" pitchFamily="50" charset="-127"/>
              </a:rPr>
              <a:t>에 의한 </a:t>
            </a:r>
            <a:r>
              <a:rPr lang="ko-KR" altLang="en-US" sz="2000" dirty="0" err="1">
                <a:latin typeface="나눔스퀘어" panose="020B0600000101010101" pitchFamily="50" charset="-127"/>
                <a:ea typeface="나눔스퀘어" panose="020B0600000101010101" pitchFamily="50" charset="-127"/>
              </a:rPr>
              <a:t>오버피팅</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vs SegNet / FCN vs SegNet / </a:t>
            </a: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vs </a:t>
            </a: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Iterations</a:t>
            </a:r>
            <a:r>
              <a:rPr lang="ko-KR" altLang="en-US" sz="2000" dirty="0">
                <a:latin typeface="나눔스퀘어" panose="020B0600000101010101" pitchFamily="50" charset="-127"/>
                <a:ea typeface="나눔스퀘어" panose="020B0600000101010101" pitchFamily="50" charset="-127"/>
              </a:rPr>
              <a:t>가 적은 경우와 많은 경우에 대해 성능이 어떻게 나오는지 비교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클래스의 크기가 작은 경우와 많은 경우에 대해 성능이 어떻게 나오는지 비교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6DC186B3-3F67-4763-A715-C8820EEC6DC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47090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43</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5632311"/>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에 </a:t>
            </a:r>
            <a:r>
              <a:rPr lang="en-US" altLang="ko-KR" sz="2000">
                <a:latin typeface="나눔스퀘어" panose="020B0600000101010101" pitchFamily="50" charset="-127"/>
                <a:ea typeface="나눔스퀘어" panose="020B0600000101010101" pitchFamily="50" charset="-127"/>
              </a:rPr>
              <a:t>Fully Connected Layer</a:t>
            </a:r>
            <a:r>
              <a:rPr lang="ko-KR" altLang="en-US" sz="2000">
                <a:latin typeface="나눔스퀘어" panose="020B0600000101010101" pitchFamily="50" charset="-127"/>
                <a:ea typeface="나눔스퀘어" panose="020B0600000101010101" pitchFamily="50" charset="-127"/>
              </a:rPr>
              <a:t>만 뺀 논문치고는 굉장히 화려한게 아닌가 생각이 듬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시점으로보면 미리 준비하고 있었는데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이 나와서 </a:t>
            </a:r>
            <a:r>
              <a:rPr lang="en-US" altLang="ko-KR" sz="2000">
                <a:latin typeface="나눔스퀘어" panose="020B0600000101010101" pitchFamily="50" charset="-127"/>
                <a:ea typeface="나눔스퀘어" panose="020B0600000101010101" pitchFamily="50" charset="-127"/>
              </a:rPr>
              <a:t>arxiv</a:t>
            </a:r>
            <a:r>
              <a:rPr lang="ko-KR" altLang="en-US" sz="2000">
                <a:latin typeface="나눔스퀘어" panose="020B0600000101010101" pitchFamily="50" charset="-127"/>
                <a:ea typeface="나눔스퀘어" panose="020B0600000101010101" pitchFamily="50" charset="-127"/>
              </a:rPr>
              <a:t>에 낸게 아닌가 불쌍하기도함</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CamVid</a:t>
            </a:r>
            <a:r>
              <a:rPr lang="ko-KR" altLang="en-US" sz="2000">
                <a:latin typeface="나눔스퀘어" panose="020B0600000101010101" pitchFamily="50" charset="-127"/>
                <a:ea typeface="나눔스퀘어" panose="020B0600000101010101" pitchFamily="50" charset="-127"/>
              </a:rPr>
              <a:t>와 </a:t>
            </a:r>
            <a:r>
              <a:rPr lang="en-US" altLang="ko-KR" sz="2000">
                <a:latin typeface="나눔스퀘어" panose="020B0600000101010101" pitchFamily="50" charset="-127"/>
                <a:ea typeface="나눔스퀘어" panose="020B0600000101010101" pitchFamily="50" charset="-127"/>
              </a:rPr>
              <a:t>SUNRGB-D </a:t>
            </a:r>
            <a:r>
              <a:rPr lang="ko-KR" altLang="en-US" sz="2000">
                <a:latin typeface="나눔스퀘어" panose="020B0600000101010101" pitchFamily="50" charset="-127"/>
                <a:ea typeface="나눔스퀘어" panose="020B0600000101010101" pitchFamily="50" charset="-127"/>
              </a:rPr>
              <a:t>라는 특수한 데이터셋에 대해서는 성능이 제일 좋았지만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다른 데이터셋에 대해서는 어떻게 나왔을지 비교가 필요</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일반화성능</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참고로 </a:t>
            </a:r>
            <a:r>
              <a:rPr lang="en-US" altLang="ko-KR" sz="2000">
                <a:latin typeface="나눔스퀘어" panose="020B0600000101010101" pitchFamily="50" charset="-127"/>
                <a:ea typeface="나눔스퀘어" panose="020B0600000101010101" pitchFamily="50" charset="-127"/>
              </a:rPr>
              <a:t>FCN, DeconvNet, DeepLab</a:t>
            </a:r>
            <a:r>
              <a:rPr lang="ko-KR" altLang="en-US" sz="2000">
                <a:latin typeface="나눔스퀘어" panose="020B0600000101010101" pitchFamily="50" charset="-127"/>
                <a:ea typeface="나눔스퀘어" panose="020B0600000101010101" pitchFamily="50" charset="-127"/>
              </a:rPr>
              <a:t> 논문의 경우 위의 </a:t>
            </a:r>
            <a:r>
              <a:rPr lang="en-US" altLang="ko-KR" sz="2000">
                <a:latin typeface="나눔스퀘어" panose="020B0600000101010101" pitchFamily="50" charset="-127"/>
                <a:ea typeface="나눔스퀘어" panose="020B0600000101010101" pitchFamily="50" charset="-127"/>
              </a:rPr>
              <a:t>2</a:t>
            </a:r>
            <a:r>
              <a:rPr lang="ko-KR" altLang="en-US" sz="2000">
                <a:latin typeface="나눔스퀘어" panose="020B0600000101010101" pitchFamily="50" charset="-127"/>
                <a:ea typeface="나눔스퀘어" panose="020B0600000101010101" pitchFamily="50" charset="-127"/>
              </a:rPr>
              <a:t>개 데이터에 대해서 실험을 한 내용이 없어서 직접 구현해서 돌렸을텐데 튜닝을 어느정도 했을지에 대한 의문도 남음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PASCAL VOC 2012</a:t>
            </a:r>
            <a:r>
              <a:rPr lang="ko-KR" altLang="en-US" sz="2000">
                <a:latin typeface="나눔스퀘어" panose="020B0600000101010101" pitchFamily="50" charset="-127"/>
                <a:ea typeface="나눔스퀘어" panose="020B0600000101010101" pitchFamily="50" charset="-127"/>
              </a:rPr>
              <a:t>에 대해서도 비교를 해야 정확한 결과였을 것 같음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가장 높은거로 선택했다고 했는데 </a:t>
            </a:r>
            <a:r>
              <a:rPr lang="en-US" altLang="ko-KR" sz="2000">
                <a:latin typeface="나눔스퀘어" panose="020B0600000101010101" pitchFamily="50" charset="-127"/>
                <a:ea typeface="나눔스퀘어" panose="020B0600000101010101" pitchFamily="50" charset="-127"/>
              </a:rPr>
              <a:t>mIoU</a:t>
            </a:r>
            <a:r>
              <a:rPr lang="ko-KR" altLang="en-US" sz="2000">
                <a:latin typeface="나눔스퀘어" panose="020B0600000101010101" pitchFamily="50" charset="-127"/>
                <a:ea typeface="나눔스퀘어" panose="020B0600000101010101" pitchFamily="50" charset="-127"/>
              </a:rPr>
              <a:t>나 다른 지표로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선택해서 실험했을때 어떤 결과가 나왔을지에 대해 궁금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Large</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를 잡고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간의 관계를 파악하는 것을 수행하는게 </a:t>
            </a:r>
            <a:r>
              <a:rPr lang="en-US" altLang="ko-KR" sz="2000">
                <a:latin typeface="나눔스퀘어" panose="020B0600000101010101" pitchFamily="50" charset="-127"/>
                <a:ea typeface="나눔스퀘어" panose="020B0600000101010101" pitchFamily="50" charset="-127"/>
              </a:rPr>
              <a:t>MaxPooling -&gt; UnMaxPooling</a:t>
            </a:r>
            <a:r>
              <a:rPr lang="ko-KR" altLang="en-US" sz="2000">
                <a:latin typeface="나눔스퀘어" panose="020B0600000101010101" pitchFamily="50" charset="-127"/>
                <a:ea typeface="나눔스퀘어" panose="020B0600000101010101" pitchFamily="50" charset="-127"/>
              </a:rPr>
              <a:t>인데</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과연 이걸로 충분한가</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사실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도 위의 장치가 있는게 결과 차이가 너무 나는게 이상함</a:t>
            </a:r>
            <a:r>
              <a:rPr lang="en-US" altLang="ko-KR" sz="2000">
                <a:latin typeface="나눔스퀘어" panose="020B0600000101010101" pitchFamily="50" charset="-127"/>
                <a:ea typeface="나눔스퀘어" panose="020B0600000101010101" pitchFamily="50" charset="-127"/>
              </a:rPr>
              <a:t>. Fully Connected Layer</a:t>
            </a:r>
            <a:r>
              <a:rPr lang="ko-KR" altLang="en-US" sz="2000">
                <a:latin typeface="나눔스퀘어" panose="020B0600000101010101" pitchFamily="50" charset="-127"/>
                <a:ea typeface="나눔스퀘어" panose="020B0600000101010101" pitchFamily="50" charset="-127"/>
              </a:rPr>
              <a:t> 있고 없고에 대해서 어떤 차이가 나오는지 등에 대해 정확한 분석이 들어가야 되고 위의 원인이 맞는지도 의심스러움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같은 얘기 너무 반복함</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모든 내용에 </a:t>
            </a:r>
            <a:r>
              <a:rPr lang="en-US" altLang="ko-KR" sz="2000">
                <a:latin typeface="나눔스퀘어" panose="020B0600000101010101" pitchFamily="50" charset="-127"/>
                <a:ea typeface="나눔스퀘어" panose="020B0600000101010101" pitchFamily="50" charset="-127"/>
              </a:rPr>
              <a:t>Training Time / Computation /</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Memory </a:t>
            </a:r>
            <a:r>
              <a:rPr lang="ko-KR" altLang="en-US" sz="2000">
                <a:latin typeface="나눔스퀘어" panose="020B0600000101010101" pitchFamily="50" charset="-127"/>
                <a:ea typeface="나눔스퀘어" panose="020B0600000101010101" pitchFamily="50" charset="-127"/>
              </a:rPr>
              <a:t>중요하다는 얘기가 반복되고 </a:t>
            </a:r>
            <a:r>
              <a:rPr lang="en-US" altLang="ko-KR" sz="2000">
                <a:latin typeface="나눔스퀘어" panose="020B0600000101010101" pitchFamily="50" charset="-127"/>
                <a:ea typeface="나눔스퀘어" panose="020B0600000101010101" pitchFamily="50" charset="-127"/>
              </a:rPr>
              <a:t>FCN</a:t>
            </a:r>
            <a:r>
              <a:rPr lang="ko-KR" altLang="en-US" sz="2000">
                <a:latin typeface="나눔스퀘어" panose="020B0600000101010101" pitchFamily="50" charset="-127"/>
                <a:ea typeface="나눔스퀘어" panose="020B0600000101010101" pitchFamily="50" charset="-127"/>
              </a:rPr>
              <a:t>이나 다른 방법에 비해 크게 상승했는지도 의문임 </a:t>
            </a:r>
            <a:endParaRPr lang="en-US" altLang="ko-KR" sz="200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2472AD01-6FBC-4BD1-9F8B-544FC09D59A5}"/>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771601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44</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3477875"/>
          </a:xfrm>
          <a:prstGeom prst="rect">
            <a:avLst/>
          </a:prstGeom>
          <a:noFill/>
        </p:spPr>
        <p:txBody>
          <a:bodyPr wrap="square" rtlCol="0">
            <a:spAutoFit/>
          </a:bodyPr>
          <a:lstStyle/>
          <a:p>
            <a:pPr marL="457200" indent="-457200" latinLnBrk="0">
              <a:buFont typeface="+mj-lt"/>
              <a:buAutoNum type="arabicPeriod" startAt="5"/>
            </a:pPr>
            <a:r>
              <a:rPr lang="en-US" altLang="ko-KR" sz="2000" dirty="0" err="1">
                <a:latin typeface="나눔스퀘어" panose="020B0600000101010101" pitchFamily="50" charset="-127"/>
                <a:ea typeface="나눔스퀘어" panose="020B0600000101010101" pitchFamily="50" charset="-127"/>
              </a:rPr>
              <a:t>CamVid</a:t>
            </a:r>
            <a:r>
              <a:rPr lang="en-US" altLang="ko-KR" sz="2000" dirty="0">
                <a:latin typeface="나눔스퀘어" panose="020B0600000101010101" pitchFamily="50" charset="-127"/>
                <a:ea typeface="나눔스퀘어" panose="020B0600000101010101" pitchFamily="50" charset="-127"/>
              </a:rPr>
              <a:t> Data</a:t>
            </a:r>
            <a:r>
              <a:rPr lang="ko-KR" altLang="en-US" sz="2000" dirty="0">
                <a:latin typeface="나눔스퀘어" panose="020B0600000101010101" pitchFamily="50" charset="-127"/>
                <a:ea typeface="나눔스퀘어" panose="020B0600000101010101" pitchFamily="50" charset="-127"/>
              </a:rPr>
              <a:t>가 가지고 있는 문제점</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의 실험 대부분이 </a:t>
            </a:r>
            <a:r>
              <a:rPr lang="en-US" altLang="ko-KR" sz="2000" dirty="0" err="1">
                <a:latin typeface="나눔스퀘어" panose="020B0600000101010101" pitchFamily="50" charset="-127"/>
                <a:ea typeface="나눔스퀘어" panose="020B0600000101010101" pitchFamily="50" charset="-127"/>
              </a:rPr>
              <a:t>CamVid</a:t>
            </a:r>
            <a:r>
              <a:rPr lang="ko-KR" altLang="en-US" sz="2000" dirty="0">
                <a:latin typeface="나눔스퀘어" panose="020B0600000101010101" pitchFamily="50" charset="-127"/>
                <a:ea typeface="나눔스퀘어" panose="020B0600000101010101" pitchFamily="50" charset="-127"/>
              </a:rPr>
              <a:t>에서 비교했는데 해당 데이터는 약간의 문제가 있음</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Dataset</a:t>
            </a:r>
            <a:r>
              <a:rPr lang="ko-KR" altLang="en-US" sz="2000" dirty="0">
                <a:latin typeface="나눔스퀘어" panose="020B0600000101010101" pitchFamily="50" charset="-127"/>
                <a:ea typeface="나눔스퀘어" panose="020B0600000101010101" pitchFamily="50" charset="-127"/>
              </a:rPr>
              <a:t>의 수가 작음 </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Train 367 / Test 233</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Weird Label</a:t>
            </a:r>
            <a:r>
              <a:rPr lang="ko-KR" altLang="en-US" sz="2000" dirty="0">
                <a:latin typeface="나눔스퀘어" panose="020B0600000101010101" pitchFamily="50" charset="-127"/>
                <a:ea typeface="나눔스퀘어" panose="020B0600000101010101" pitchFamily="50" charset="-127"/>
              </a:rPr>
              <a:t>이 존재 </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Bycycle</a:t>
            </a:r>
            <a:r>
              <a:rPr lang="en-US" altLang="ko-KR" sz="2000" dirty="0">
                <a:latin typeface="나눔스퀘어" panose="020B0600000101010101" pitchFamily="50" charset="-127"/>
                <a:ea typeface="나눔스퀘어" panose="020B0600000101010101" pitchFamily="50" charset="-127"/>
              </a:rPr>
              <a:t> == Person? </a:t>
            </a:r>
          </a:p>
          <a:p>
            <a:pPr marL="1371600" lvl="2"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라벨이 자세하지 않음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Input / Output data</a:t>
            </a:r>
            <a:r>
              <a:rPr lang="ko-KR" altLang="en-US" sz="2000" dirty="0">
                <a:latin typeface="나눔스퀘어" panose="020B0600000101010101" pitchFamily="50" charset="-127"/>
                <a:ea typeface="나눔스퀘어" panose="020B0600000101010101" pitchFamily="50" charset="-127"/>
              </a:rPr>
              <a:t>가 </a:t>
            </a:r>
            <a:r>
              <a:rPr lang="en-US" altLang="ko-KR" sz="2000" dirty="0">
                <a:latin typeface="나눔스퀘어" panose="020B0600000101010101" pitchFamily="50" charset="-127"/>
                <a:ea typeface="나눔스퀘어" panose="020B0600000101010101" pitchFamily="50" charset="-127"/>
              </a:rPr>
              <a:t>Time Correlated</a:t>
            </a:r>
            <a:r>
              <a:rPr lang="ko-KR" altLang="en-US" sz="2000" dirty="0">
                <a:latin typeface="나눔스퀘어" panose="020B0600000101010101" pitchFamily="50" charset="-127"/>
                <a:ea typeface="나눔스퀘어" panose="020B0600000101010101" pitchFamily="50" charset="-127"/>
              </a:rPr>
              <a:t>됨 </a:t>
            </a:r>
            <a:endParaRPr lang="en-US" altLang="ko-KR" sz="2000" dirty="0">
              <a:latin typeface="나눔스퀘어" panose="020B0600000101010101" pitchFamily="50" charset="-127"/>
              <a:ea typeface="나눔스퀘어" panose="020B0600000101010101" pitchFamily="50" charset="-127"/>
            </a:endParaRPr>
          </a:p>
          <a:p>
            <a:pPr lvl="2" latinLnBrk="0"/>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dirty="0">
              <a:latin typeface="나눔스퀘어" panose="020B0600000101010101" pitchFamily="50" charset="-127"/>
              <a:ea typeface="나눔스퀘어" panose="020B0600000101010101" pitchFamily="50" charset="-127"/>
            </a:endParaRPr>
          </a:p>
        </p:txBody>
      </p:sp>
      <p:sp>
        <p:nvSpPr>
          <p:cNvPr id="17" name="화살표: 오른쪽 16">
            <a:extLst>
              <a:ext uri="{FF2B5EF4-FFF2-40B4-BE49-F238E27FC236}">
                <a16:creationId xmlns:a16="http://schemas.microsoft.com/office/drawing/2014/main" id="{1798F420-1CB8-4F07-8677-BEF30C317BD5}"/>
              </a:ext>
            </a:extLst>
          </p:cNvPr>
          <p:cNvSpPr/>
          <p:nvPr/>
        </p:nvSpPr>
        <p:spPr>
          <a:xfrm>
            <a:off x="3852077" y="6404046"/>
            <a:ext cx="7562999" cy="426484"/>
          </a:xfrm>
          <a:prstGeom prst="rightArrow">
            <a:avLst>
              <a:gd name="adj1" fmla="val 50000"/>
              <a:gd name="adj2" fmla="val 98912"/>
            </a:avLst>
          </a:prstGeom>
          <a:gradFill flip="none" rotWithShape="1">
            <a:gsLst>
              <a:gs pos="100000">
                <a:schemeClr val="bg2">
                  <a:lumMod val="90000"/>
                </a:schemeClr>
              </a:gs>
              <a:gs pos="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19" name="그림 18">
            <a:extLst>
              <a:ext uri="{FF2B5EF4-FFF2-40B4-BE49-F238E27FC236}">
                <a16:creationId xmlns:a16="http://schemas.microsoft.com/office/drawing/2014/main" id="{7B027450-10B9-4854-BB8B-068BAB69BE35}"/>
              </a:ext>
            </a:extLst>
          </p:cNvPr>
          <p:cNvPicPr>
            <a:picLocks noChangeAspect="1"/>
          </p:cNvPicPr>
          <p:nvPr/>
        </p:nvPicPr>
        <p:blipFill rotWithShape="1">
          <a:blip r:embed="rId2"/>
          <a:srcRect l="54918" b="50128"/>
          <a:stretch/>
        </p:blipFill>
        <p:spPr>
          <a:xfrm>
            <a:off x="9415920" y="3349831"/>
            <a:ext cx="2252438" cy="1694386"/>
          </a:xfrm>
          <a:prstGeom prst="rect">
            <a:avLst/>
          </a:prstGeom>
        </p:spPr>
      </p:pic>
      <p:pic>
        <p:nvPicPr>
          <p:cNvPr id="21" name="그림 20">
            <a:extLst>
              <a:ext uri="{FF2B5EF4-FFF2-40B4-BE49-F238E27FC236}">
                <a16:creationId xmlns:a16="http://schemas.microsoft.com/office/drawing/2014/main" id="{6E120382-9BA6-4D64-9298-FFB48E340D72}"/>
              </a:ext>
            </a:extLst>
          </p:cNvPr>
          <p:cNvPicPr>
            <a:picLocks noChangeAspect="1"/>
          </p:cNvPicPr>
          <p:nvPr/>
        </p:nvPicPr>
        <p:blipFill rotWithShape="1">
          <a:blip r:embed="rId3"/>
          <a:srcRect t="66066" r="72923" b="-1"/>
          <a:stretch/>
        </p:blipFill>
        <p:spPr>
          <a:xfrm>
            <a:off x="7129780" y="1827858"/>
            <a:ext cx="2211408" cy="1562100"/>
          </a:xfrm>
          <a:prstGeom prst="rect">
            <a:avLst/>
          </a:prstGeom>
        </p:spPr>
      </p:pic>
      <p:pic>
        <p:nvPicPr>
          <p:cNvPr id="22" name="그림 21">
            <a:extLst>
              <a:ext uri="{FF2B5EF4-FFF2-40B4-BE49-F238E27FC236}">
                <a16:creationId xmlns:a16="http://schemas.microsoft.com/office/drawing/2014/main" id="{A29FD7E9-7D14-4480-AA57-6F098F9BAE1D}"/>
              </a:ext>
            </a:extLst>
          </p:cNvPr>
          <p:cNvPicPr>
            <a:picLocks noChangeAspect="1"/>
          </p:cNvPicPr>
          <p:nvPr/>
        </p:nvPicPr>
        <p:blipFill rotWithShape="1">
          <a:blip r:embed="rId3"/>
          <a:srcRect l="27077" t="66066" r="49248" b="2106"/>
          <a:stretch/>
        </p:blipFill>
        <p:spPr>
          <a:xfrm>
            <a:off x="9436436" y="1714319"/>
            <a:ext cx="2211407" cy="1675639"/>
          </a:xfrm>
          <a:prstGeom prst="rect">
            <a:avLst/>
          </a:prstGeom>
        </p:spPr>
      </p:pic>
      <p:sp>
        <p:nvSpPr>
          <p:cNvPr id="23" name="직사각형 22">
            <a:extLst>
              <a:ext uri="{FF2B5EF4-FFF2-40B4-BE49-F238E27FC236}">
                <a16:creationId xmlns:a16="http://schemas.microsoft.com/office/drawing/2014/main" id="{762527F7-D19E-47CC-9842-076492129542}"/>
              </a:ext>
            </a:extLst>
          </p:cNvPr>
          <p:cNvSpPr/>
          <p:nvPr/>
        </p:nvSpPr>
        <p:spPr>
          <a:xfrm>
            <a:off x="7257412" y="239740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직사각형 23">
            <a:extLst>
              <a:ext uri="{FF2B5EF4-FFF2-40B4-BE49-F238E27FC236}">
                <a16:creationId xmlns:a16="http://schemas.microsoft.com/office/drawing/2014/main" id="{CFEA73C8-A2FE-4BA1-B597-EC5113E80BD3}"/>
              </a:ext>
            </a:extLst>
          </p:cNvPr>
          <p:cNvSpPr/>
          <p:nvPr/>
        </p:nvSpPr>
        <p:spPr>
          <a:xfrm>
            <a:off x="9539827" y="243508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5" name="그림 24">
            <a:extLst>
              <a:ext uri="{FF2B5EF4-FFF2-40B4-BE49-F238E27FC236}">
                <a16:creationId xmlns:a16="http://schemas.microsoft.com/office/drawing/2014/main" id="{8D76CAB8-E745-418D-AAAA-2F5687D02A66}"/>
              </a:ext>
            </a:extLst>
          </p:cNvPr>
          <p:cNvPicPr>
            <a:picLocks noChangeAspect="1"/>
          </p:cNvPicPr>
          <p:nvPr/>
        </p:nvPicPr>
        <p:blipFill rotWithShape="1">
          <a:blip r:embed="rId2"/>
          <a:srcRect r="53732" b="51884"/>
          <a:stretch/>
        </p:blipFill>
        <p:spPr>
          <a:xfrm>
            <a:off x="7215111" y="3397456"/>
            <a:ext cx="2211407" cy="1563807"/>
          </a:xfrm>
          <a:prstGeom prst="rect">
            <a:avLst/>
          </a:prstGeom>
        </p:spPr>
      </p:pic>
      <p:sp>
        <p:nvSpPr>
          <p:cNvPr id="26" name="직사각형 25">
            <a:extLst>
              <a:ext uri="{FF2B5EF4-FFF2-40B4-BE49-F238E27FC236}">
                <a16:creationId xmlns:a16="http://schemas.microsoft.com/office/drawing/2014/main" id="{B51536A6-44A8-4321-B6B6-8A312DD1AC9D}"/>
              </a:ext>
            </a:extLst>
          </p:cNvPr>
          <p:cNvSpPr/>
          <p:nvPr/>
        </p:nvSpPr>
        <p:spPr>
          <a:xfrm>
            <a:off x="7257412" y="3455764"/>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직사각형 26">
            <a:extLst>
              <a:ext uri="{FF2B5EF4-FFF2-40B4-BE49-F238E27FC236}">
                <a16:creationId xmlns:a16="http://schemas.microsoft.com/office/drawing/2014/main" id="{147692DD-2AFB-47EC-8B41-B1EE92208662}"/>
              </a:ext>
            </a:extLst>
          </p:cNvPr>
          <p:cNvSpPr/>
          <p:nvPr/>
        </p:nvSpPr>
        <p:spPr>
          <a:xfrm>
            <a:off x="9501250" y="3397456"/>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7DC05B6F-D725-4240-A58B-EFC89B8484E2}"/>
              </a:ext>
            </a:extLst>
          </p:cNvPr>
          <p:cNvSpPr/>
          <p:nvPr/>
        </p:nvSpPr>
        <p:spPr>
          <a:xfrm>
            <a:off x="8713552" y="3429562"/>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FEAFC988-4C63-45A4-A431-B6C8458C1637}"/>
              </a:ext>
            </a:extLst>
          </p:cNvPr>
          <p:cNvSpPr/>
          <p:nvPr/>
        </p:nvSpPr>
        <p:spPr>
          <a:xfrm>
            <a:off x="11055762" y="3397456"/>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32" name="그룹 31">
            <a:extLst>
              <a:ext uri="{FF2B5EF4-FFF2-40B4-BE49-F238E27FC236}">
                <a16:creationId xmlns:a16="http://schemas.microsoft.com/office/drawing/2014/main" id="{F1520A50-BF3D-433A-8C16-FB905FB01D09}"/>
              </a:ext>
            </a:extLst>
          </p:cNvPr>
          <p:cNvGrpSpPr/>
          <p:nvPr/>
        </p:nvGrpSpPr>
        <p:grpSpPr>
          <a:xfrm>
            <a:off x="3852077" y="5021588"/>
            <a:ext cx="7562999" cy="1378300"/>
            <a:chOff x="782022" y="5051794"/>
            <a:chExt cx="7562999" cy="1378300"/>
          </a:xfrm>
        </p:grpSpPr>
        <p:pic>
          <p:nvPicPr>
            <p:cNvPr id="34" name="그림 33">
              <a:extLst>
                <a:ext uri="{FF2B5EF4-FFF2-40B4-BE49-F238E27FC236}">
                  <a16:creationId xmlns:a16="http://schemas.microsoft.com/office/drawing/2014/main" id="{EE5BFF53-D8DF-482F-8C2B-593EDCC1B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22" y="5078061"/>
              <a:ext cx="1802709" cy="1352032"/>
            </a:xfrm>
            <a:prstGeom prst="rect">
              <a:avLst/>
            </a:prstGeom>
          </p:spPr>
        </p:pic>
        <p:pic>
          <p:nvPicPr>
            <p:cNvPr id="35" name="그림 34">
              <a:extLst>
                <a:ext uri="{FF2B5EF4-FFF2-40B4-BE49-F238E27FC236}">
                  <a16:creationId xmlns:a16="http://schemas.microsoft.com/office/drawing/2014/main" id="{FFBEFAD5-C0A1-454D-852D-BE7266DBA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770" y="5078062"/>
              <a:ext cx="1802710" cy="1352032"/>
            </a:xfrm>
            <a:prstGeom prst="rect">
              <a:avLst/>
            </a:prstGeom>
          </p:spPr>
        </p:pic>
        <p:pic>
          <p:nvPicPr>
            <p:cNvPr id="36" name="그림 35">
              <a:extLst>
                <a:ext uri="{FF2B5EF4-FFF2-40B4-BE49-F238E27FC236}">
                  <a16:creationId xmlns:a16="http://schemas.microsoft.com/office/drawing/2014/main" id="{6F38A893-AEC6-47C2-B777-B441F8254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519" y="5051794"/>
              <a:ext cx="1837732" cy="1378299"/>
            </a:xfrm>
            <a:prstGeom prst="rect">
              <a:avLst/>
            </a:prstGeom>
          </p:spPr>
        </p:pic>
        <p:pic>
          <p:nvPicPr>
            <p:cNvPr id="37" name="그림 36">
              <a:extLst>
                <a:ext uri="{FF2B5EF4-FFF2-40B4-BE49-F238E27FC236}">
                  <a16:creationId xmlns:a16="http://schemas.microsoft.com/office/drawing/2014/main" id="{9898CEB0-6925-476B-A465-67D443DCB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290" y="5051794"/>
              <a:ext cx="1837731" cy="1378298"/>
            </a:xfrm>
            <a:prstGeom prst="rect">
              <a:avLst/>
            </a:prstGeom>
          </p:spPr>
        </p:pic>
      </p:grpSp>
      <p:sp>
        <p:nvSpPr>
          <p:cNvPr id="33" name="TextBox 19">
            <a:extLst>
              <a:ext uri="{FF2B5EF4-FFF2-40B4-BE49-F238E27FC236}">
                <a16:creationId xmlns:a16="http://schemas.microsoft.com/office/drawing/2014/main" id="{5DE68DBA-668A-4FCB-A049-7149D3E79396}"/>
              </a:ext>
            </a:extLst>
          </p:cNvPr>
          <p:cNvSpPr txBox="1"/>
          <p:nvPr/>
        </p:nvSpPr>
        <p:spPr>
          <a:xfrm>
            <a:off x="6620914" y="6466037"/>
            <a:ext cx="194352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i="1" dirty="0">
                <a:latin typeface="Microsoft JhengHei UI" panose="020B0604030504040204" pitchFamily="34" charset="-120"/>
                <a:ea typeface="Microsoft JhengHei UI" panose="020B0604030504040204" pitchFamily="34" charset="-120"/>
              </a:rPr>
              <a:t>time </a:t>
            </a:r>
            <a:r>
              <a:rPr lang="en-US" altLang="ko-KR" sz="1100" b="1" i="1" dirty="0">
                <a:latin typeface="Microsoft JhengHei UI" panose="020B0604030504040204" pitchFamily="34" charset="-120"/>
                <a:ea typeface="Microsoft JhengHei UI" panose="020B0604030504040204" pitchFamily="34" charset="-120"/>
              </a:rPr>
              <a:t>t</a:t>
            </a:r>
            <a:endParaRPr lang="ko-KR" altLang="en-US" sz="1100" b="1" i="1" dirty="0">
              <a:latin typeface="Microsoft JhengHei UI" panose="020B0604030504040204" pitchFamily="34" charset="-120"/>
              <a:ea typeface="나눔스퀘어" panose="020B0600000101010101" pitchFamily="50" charset="-127"/>
            </a:endParaRPr>
          </a:p>
        </p:txBody>
      </p:sp>
      <p:sp>
        <p:nvSpPr>
          <p:cNvPr id="38" name="직사각형 37">
            <a:extLst>
              <a:ext uri="{FF2B5EF4-FFF2-40B4-BE49-F238E27FC236}">
                <a16:creationId xmlns:a16="http://schemas.microsoft.com/office/drawing/2014/main" id="{4C61EDFB-F0DD-4CC2-B6BD-DCCABE1D775E}"/>
              </a:ext>
            </a:extLst>
          </p:cNvPr>
          <p:cNvSpPr/>
          <p:nvPr/>
        </p:nvSpPr>
        <p:spPr>
          <a:xfrm>
            <a:off x="2207214" y="2577912"/>
            <a:ext cx="2380284" cy="351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9" name="직사각형 38">
            <a:extLst>
              <a:ext uri="{FF2B5EF4-FFF2-40B4-BE49-F238E27FC236}">
                <a16:creationId xmlns:a16="http://schemas.microsoft.com/office/drawing/2014/main" id="{281FDAA0-6074-435D-A211-897E073A5520}"/>
              </a:ext>
            </a:extLst>
          </p:cNvPr>
          <p:cNvSpPr/>
          <p:nvPr/>
        </p:nvSpPr>
        <p:spPr>
          <a:xfrm>
            <a:off x="2193723" y="2938407"/>
            <a:ext cx="2380283" cy="319380"/>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9" name="직사각형 28">
            <a:extLst>
              <a:ext uri="{FF2B5EF4-FFF2-40B4-BE49-F238E27FC236}">
                <a16:creationId xmlns:a16="http://schemas.microsoft.com/office/drawing/2014/main" id="{6772E788-7EE4-403E-82C4-ABBD029B968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291760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Discussion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45</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4524315"/>
          </a:xfrm>
          <a:prstGeom prst="rect">
            <a:avLst/>
          </a:prstGeom>
          <a:noFill/>
        </p:spPr>
        <p:txBody>
          <a:bodyPr wrap="square" rtlCol="0">
            <a:spAutoFit/>
          </a:bodyPr>
          <a:lstStyle/>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Note that the decoder corresponding to the first encoder (closest to the input image) produces a multi-channel feature map, although its encoder input has 3 channels (RGB). This is unlike the other decoders in the network which produce feature maps with the same number of size and channels as their encoder inputs. (p5)</a:t>
            </a: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 / </a:t>
            </a: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a:t>
            </a:r>
            <a:r>
              <a:rPr lang="en-US" altLang="ko-KR" sz="1600" dirty="0" err="1">
                <a:latin typeface="나눔스퀘어" panose="020B0600000101010101" pitchFamily="50" charset="-127"/>
                <a:ea typeface="나눔스퀘어" panose="020B0600000101010101" pitchFamily="50" charset="-127"/>
              </a:rPr>
              <a:t>EncoderAddition</a:t>
            </a:r>
            <a:r>
              <a:rPr lang="en-US" altLang="ko-KR" sz="1600" dirty="0">
                <a:latin typeface="나눔스퀘어" panose="020B0600000101010101" pitchFamily="50" charset="-127"/>
                <a:ea typeface="나눔스퀘어" panose="020B0600000101010101" pitchFamily="50" charset="-127"/>
              </a:rPr>
              <a:t> / </a:t>
            </a: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a:t>
            </a:r>
            <a:r>
              <a:rPr lang="en-US" altLang="ko-KR" sz="1600" dirty="0" err="1">
                <a:latin typeface="나눔스퀘어" panose="020B0600000101010101" pitchFamily="50" charset="-127"/>
                <a:ea typeface="나눔스퀘어" panose="020B0600000101010101" pitchFamily="50" charset="-127"/>
              </a:rPr>
              <a:t>SingleChannelDecoder</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과 </a:t>
            </a:r>
            <a:r>
              <a:rPr lang="en-US" altLang="ko-KR" sz="1600" dirty="0">
                <a:latin typeface="나눔스퀘어" panose="020B0600000101010101" pitchFamily="50" charset="-127"/>
                <a:ea typeface="나눔스퀘어" panose="020B0600000101010101" pitchFamily="50" charset="-127"/>
              </a:rPr>
              <a:t>FCN-Basic / FCN-Basic-</a:t>
            </a:r>
            <a:r>
              <a:rPr lang="en-US" altLang="ko-KR" sz="1600" dirty="0" err="1">
                <a:latin typeface="나눔스퀘어" panose="020B0600000101010101" pitchFamily="50" charset="-127"/>
                <a:ea typeface="나눔스퀘어" panose="020B0600000101010101" pitchFamily="50" charset="-127"/>
              </a:rPr>
              <a:t>NoAddition</a:t>
            </a:r>
            <a:r>
              <a:rPr lang="en-US" altLang="ko-KR" sz="1600" dirty="0">
                <a:latin typeface="나눔스퀘어" panose="020B0600000101010101" pitchFamily="50" charset="-127"/>
                <a:ea typeface="나눔스퀘어" panose="020B0600000101010101" pitchFamily="50" charset="-127"/>
              </a:rPr>
              <a:t> / FCN-Basic-</a:t>
            </a:r>
            <a:r>
              <a:rPr lang="en-US" altLang="ko-KR" sz="1600" dirty="0" err="1">
                <a:latin typeface="나눔스퀘어" panose="020B0600000101010101" pitchFamily="50" charset="-127"/>
                <a:ea typeface="나눔스퀘어" panose="020B0600000101010101" pitchFamily="50" charset="-127"/>
              </a:rPr>
              <a:t>NoDimReduction</a:t>
            </a:r>
            <a:r>
              <a:rPr lang="en-US" altLang="ko-KR" sz="1600" dirty="0">
                <a:latin typeface="나눔스퀘어" panose="020B0600000101010101" pitchFamily="50" charset="-127"/>
                <a:ea typeface="나눔스퀘어" panose="020B0600000101010101" pitchFamily="50" charset="-127"/>
              </a:rPr>
              <a:t> / FCN-Basic-</a:t>
            </a:r>
            <a:r>
              <a:rPr lang="en-US" altLang="ko-KR" sz="1600" dirty="0" err="1">
                <a:latin typeface="나눔스퀘어" panose="020B0600000101010101" pitchFamily="50" charset="-127"/>
                <a:ea typeface="나눔스퀘어" panose="020B0600000101010101" pitchFamily="50" charset="-127"/>
              </a:rPr>
              <a:t>NoAddition</a:t>
            </a:r>
            <a:r>
              <a:rPr lang="en-US" altLang="ko-KR" sz="1600" dirty="0">
                <a:latin typeface="나눔스퀘어" panose="020B0600000101010101" pitchFamily="50" charset="-127"/>
                <a:ea typeface="나눔스퀘어" panose="020B0600000101010101" pitchFamily="50" charset="-127"/>
              </a:rPr>
              <a:t>-</a:t>
            </a:r>
            <a:r>
              <a:rPr lang="en-US" altLang="ko-KR" sz="1600" dirty="0" err="1">
                <a:latin typeface="나눔스퀘어" panose="020B0600000101010101" pitchFamily="50" charset="-127"/>
                <a:ea typeface="나눔스퀘어" panose="020B0600000101010101" pitchFamily="50" charset="-127"/>
              </a:rPr>
              <a:t>NoDimReduction</a:t>
            </a:r>
            <a:r>
              <a:rPr lang="ko-KR" altLang="en-US" sz="1600" dirty="0">
                <a:latin typeface="나눔스퀘어" panose="020B0600000101010101" pitchFamily="50" charset="-127"/>
                <a:ea typeface="나눔스퀘어" panose="020B0600000101010101" pitchFamily="50" charset="-127"/>
              </a:rPr>
              <a:t>의 차이 및 모습을 그림으로 그려서 확인하기 </a:t>
            </a: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8 page</a:t>
            </a:r>
            <a:r>
              <a:rPr lang="ko-KR" altLang="en-US" sz="1600" dirty="0">
                <a:latin typeface="나눔스퀘어" panose="020B0600000101010101" pitchFamily="50" charset="-127"/>
                <a:ea typeface="나눔스퀘어" panose="020B0600000101010101" pitchFamily="50" charset="-127"/>
              </a:rPr>
              <a:t>에서 </a:t>
            </a:r>
            <a:r>
              <a:rPr lang="en-US" altLang="ko-KR" sz="1600" dirty="0">
                <a:latin typeface="나눔스퀘어" panose="020B0600000101010101" pitchFamily="50" charset="-127"/>
                <a:ea typeface="나눔스퀘어" panose="020B0600000101010101" pitchFamily="50" charset="-127"/>
              </a:rPr>
              <a:t>summary </a:t>
            </a:r>
            <a:r>
              <a:rPr lang="ko-KR" altLang="en-US" sz="1600" dirty="0">
                <a:latin typeface="나눔스퀘어" panose="020B0600000101010101" pitchFamily="50" charset="-127"/>
                <a:ea typeface="나눔스퀘어" panose="020B0600000101010101" pitchFamily="50" charset="-127"/>
              </a:rPr>
              <a:t>부분에 대해서 </a:t>
            </a:r>
            <a:r>
              <a:rPr lang="en-US" altLang="ko-KR" sz="1600" dirty="0">
                <a:latin typeface="나눔스퀘어" panose="020B0600000101010101" pitchFamily="50" charset="-127"/>
                <a:ea typeface="나눔스퀘어" panose="020B0600000101010101" pitchFamily="50" charset="-127"/>
              </a:rPr>
              <a:t>1</a:t>
            </a:r>
            <a:r>
              <a:rPr lang="ko-KR" altLang="en-US" sz="1600" dirty="0">
                <a:latin typeface="나눔스퀘어" panose="020B0600000101010101" pitchFamily="50" charset="-127"/>
                <a:ea typeface="나눔스퀘어" panose="020B0600000101010101" pitchFamily="50" charset="-127"/>
              </a:rPr>
              <a:t>과 </a:t>
            </a:r>
            <a:r>
              <a:rPr lang="en-US" altLang="ko-KR" sz="1600" dirty="0">
                <a:latin typeface="나눔스퀘어" panose="020B0600000101010101" pitchFamily="50" charset="-127"/>
                <a:ea typeface="나눔스퀘어" panose="020B0600000101010101" pitchFamily="50" charset="-127"/>
              </a:rPr>
              <a:t>2</a:t>
            </a:r>
            <a:r>
              <a:rPr lang="ko-KR" altLang="en-US" sz="1600" dirty="0">
                <a:latin typeface="나눔스퀘어" panose="020B0600000101010101" pitchFamily="50" charset="-127"/>
                <a:ea typeface="나눔스퀘어" panose="020B0600000101010101" pitchFamily="50" charset="-127"/>
              </a:rPr>
              <a:t>가 조금 이해가 안감 </a:t>
            </a:r>
            <a:endParaRPr lang="en-US" altLang="ko-KR" sz="16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sz="1600" dirty="0">
                <a:latin typeface="나눔스퀘어" panose="020B0600000101010101" pitchFamily="50" charset="-127"/>
                <a:ea typeface="나눔스퀘어" panose="020B0600000101010101" pitchFamily="50" charset="-127"/>
              </a:rPr>
              <a:t>1) The best performance is achieved when encoder feature maps are stored in full. This is reflected in the semantic contour delineation metric (BF) most clearly. </a:t>
            </a:r>
          </a:p>
          <a:p>
            <a:pPr marL="742950" lvl="1" indent="-285750" latinLnBrk="0">
              <a:buFont typeface="Arial" panose="020B0604020202020204" pitchFamily="34" charset="0"/>
              <a:buChar char="•"/>
            </a:pPr>
            <a:r>
              <a:rPr lang="en-US" altLang="ko-KR" sz="1600" dirty="0">
                <a:latin typeface="나눔스퀘어" panose="020B0600000101010101" pitchFamily="50" charset="-127"/>
                <a:ea typeface="나눔스퀘어" panose="020B0600000101010101" pitchFamily="50" charset="-127"/>
              </a:rPr>
              <a:t>2) When memory during inference is constrained, then compressed forms of encoder feature maps (dimensionality reduction, max-pooling indices) can be stored and used with an appropriate decoder (e.g. SegNet type) to improve performance.</a:t>
            </a:r>
          </a:p>
          <a:p>
            <a:pPr latinLnBrk="0"/>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2BA38ADC-69DA-449A-95BF-0ECF5CE4624C}"/>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A2E690D9-B36E-428A-8072-CAF26093AE92}"/>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63CB6047-695D-42E5-81CD-8E0A8A50DC2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8618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Discussion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46</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3785652"/>
          </a:xfrm>
          <a:prstGeom prst="rect">
            <a:avLst/>
          </a:prstGeom>
          <a:noFill/>
        </p:spPr>
        <p:txBody>
          <a:bodyPr wrap="square" rtlCol="0">
            <a:spAutoFit/>
          </a:bodyPr>
          <a:lstStyle/>
          <a:p>
            <a:pPr marL="457200" indent="-457200" latinLnBrk="0">
              <a:buFont typeface="+mj-lt"/>
              <a:buAutoNum type="arabicPeriod" startAt="4"/>
            </a:pPr>
            <a:r>
              <a:rPr lang="en-US" altLang="ko-KR" sz="1600" dirty="0">
                <a:latin typeface="나눔스퀘어" panose="020B0600000101010101" pitchFamily="50" charset="-127"/>
                <a:ea typeface="나눔스퀘어" panose="020B0600000101010101" pitchFamily="50" charset="-127"/>
              </a:rPr>
              <a:t>Many of these architectures have used a host of supporting techniques and multi-stage training recipes to arrive at high accuracies on datasets but this makes it difficult to gather evidence about their true performance under time and memory constraints. Instead we chose to perform a controlled benchmarking where we used batch normalization to enable end-to-end training with the same solver (SGD). However, we note that this approach cannot entirely disentangle the effects of model versus solver (optimization) in achieving a particular result. This is mainly due to the fact that training these networks involves gradient back-propagation which is imperfect and the optimization is a non-convex problem in extremely large dimensions. Acknowledging these shortcomings, our hope is that this controlled analysis complements other benchmarks [62] and reveals the practical trade-offs involved in different well known architectures. (p12)</a:t>
            </a:r>
          </a:p>
          <a:p>
            <a:pPr marL="457200" indent="-457200" latinLnBrk="0">
              <a:buFontTx/>
              <a:buAutoNum type="arabicPeriod" startAt="4"/>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endParaRPr lang="en-US" altLang="ko-KR" sz="1600" dirty="0">
              <a:latin typeface="나눔스퀘어" panose="020B0600000101010101" pitchFamily="50" charset="-127"/>
              <a:ea typeface="나눔스퀘어" panose="020B0600000101010101" pitchFamily="50" charset="-127"/>
            </a:endParaRPr>
          </a:p>
          <a:p>
            <a:pPr latinLnBrk="0"/>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2BA38ADC-69DA-449A-95BF-0ECF5CE4624C}"/>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A2E690D9-B36E-428A-8072-CAF26093AE92}"/>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63CB6047-695D-42E5-81CD-8E0A8A50DC2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318516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참고자료 </a:t>
            </a: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47</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2554545"/>
          </a:xfrm>
          <a:prstGeom prst="rect">
            <a:avLst/>
          </a:prstGeom>
          <a:noFill/>
        </p:spPr>
        <p:txBody>
          <a:bodyPr wrap="square" rtlCol="0">
            <a:spAutoFit/>
          </a:bodyPr>
          <a:lstStyle/>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J. Long, E. </a:t>
            </a:r>
            <a:r>
              <a:rPr lang="en-US" altLang="ko-KR" sz="1600" dirty="0" err="1">
                <a:latin typeface="나눔스퀘어" panose="020B0600000101010101" pitchFamily="50" charset="-127"/>
                <a:ea typeface="나눔스퀘어" panose="020B0600000101010101" pitchFamily="50" charset="-127"/>
              </a:rPr>
              <a:t>Shelhamer</a:t>
            </a:r>
            <a:r>
              <a:rPr lang="en-US" altLang="ko-KR" sz="1600" dirty="0">
                <a:latin typeface="나눔스퀘어" panose="020B0600000101010101" pitchFamily="50" charset="-127"/>
                <a:ea typeface="나눔스퀘어" panose="020B0600000101010101" pitchFamily="50" charset="-127"/>
              </a:rPr>
              <a:t>, and T. Darrell. Fully convolutional networks for semantic segmentation. In CVPR, 2015</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A. </a:t>
            </a:r>
            <a:r>
              <a:rPr lang="en-US" altLang="ko-KR" sz="1600" dirty="0" err="1">
                <a:latin typeface="나눔스퀘어" panose="020B0600000101010101" pitchFamily="50" charset="-127"/>
                <a:ea typeface="나눔스퀘어" panose="020B0600000101010101" pitchFamily="50" charset="-127"/>
              </a:rPr>
              <a:t>Krizhevsky</a:t>
            </a:r>
            <a:r>
              <a:rPr lang="en-US" altLang="ko-KR" sz="1600" dirty="0">
                <a:latin typeface="나눔스퀘어" panose="020B0600000101010101" pitchFamily="50" charset="-127"/>
                <a:ea typeface="나눔스퀘어" panose="020B0600000101010101" pitchFamily="50" charset="-127"/>
              </a:rPr>
              <a:t>, I. </a:t>
            </a:r>
            <a:r>
              <a:rPr lang="en-US" altLang="ko-KR" sz="1600" dirty="0" err="1">
                <a:latin typeface="나눔스퀘어" panose="020B0600000101010101" pitchFamily="50" charset="-127"/>
                <a:ea typeface="나눔스퀘어" panose="020B0600000101010101" pitchFamily="50" charset="-127"/>
              </a:rPr>
              <a:t>Sutskever</a:t>
            </a:r>
            <a:r>
              <a:rPr lang="en-US" altLang="ko-KR" sz="1600" dirty="0">
                <a:latin typeface="나눔스퀘어" panose="020B0600000101010101" pitchFamily="50" charset="-127"/>
                <a:ea typeface="나눔스퀘어" panose="020B0600000101010101" pitchFamily="50" charset="-127"/>
              </a:rPr>
              <a:t>, and G. E. Hinton. </a:t>
            </a:r>
            <a:r>
              <a:rPr lang="en-US" altLang="ko-KR" sz="1600" dirty="0" err="1">
                <a:latin typeface="나눔스퀘어" panose="020B0600000101010101" pitchFamily="50" charset="-127"/>
                <a:ea typeface="나눔스퀘어" panose="020B0600000101010101" pitchFamily="50" charset="-127"/>
              </a:rPr>
              <a:t>Imagenet</a:t>
            </a:r>
            <a:r>
              <a:rPr lang="en-US" altLang="ko-KR" sz="1600" dirty="0">
                <a:latin typeface="나눔스퀘어" panose="020B0600000101010101" pitchFamily="50" charset="-127"/>
                <a:ea typeface="나눔스퀘어" panose="020B0600000101010101" pitchFamily="50" charset="-127"/>
              </a:rPr>
              <a:t> classification with deep convolutional neural networks. In NIPS, 2012</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K. </a:t>
            </a:r>
            <a:r>
              <a:rPr lang="en-US" altLang="ko-KR" sz="1600" dirty="0" err="1">
                <a:latin typeface="나눔스퀘어" panose="020B0600000101010101" pitchFamily="50" charset="-127"/>
                <a:ea typeface="나눔스퀘어" panose="020B0600000101010101" pitchFamily="50" charset="-127"/>
              </a:rPr>
              <a:t>Simonyan</a:t>
            </a:r>
            <a:r>
              <a:rPr lang="en-US" altLang="ko-KR" sz="1600" dirty="0">
                <a:latin typeface="나눔스퀘어" panose="020B0600000101010101" pitchFamily="50" charset="-127"/>
                <a:ea typeface="나눔스퀘어" panose="020B0600000101010101" pitchFamily="50" charset="-127"/>
              </a:rPr>
              <a:t> and A. Zisserman. Very deep convolutional networks for large-scale image recognition. </a:t>
            </a:r>
            <a:r>
              <a:rPr lang="en-US" altLang="ko-KR" sz="1600" dirty="0" err="1">
                <a:latin typeface="나눔스퀘어" panose="020B0600000101010101" pitchFamily="50" charset="-127"/>
                <a:ea typeface="나눔스퀘어" panose="020B0600000101010101" pitchFamily="50" charset="-127"/>
              </a:rPr>
              <a:t>CoRR</a:t>
            </a:r>
            <a:r>
              <a:rPr lang="en-US" altLang="ko-KR" sz="1600" dirty="0">
                <a:latin typeface="나눔스퀘어" panose="020B0600000101010101" pitchFamily="50" charset="-127"/>
                <a:ea typeface="나눔스퀘어" panose="020B0600000101010101" pitchFamily="50" charset="-127"/>
              </a:rPr>
              <a:t>, abs/1409.1556, 2014</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C. </a:t>
            </a:r>
            <a:r>
              <a:rPr lang="en-US" altLang="ko-KR" sz="1600" dirty="0" err="1">
                <a:latin typeface="나눔스퀘어" panose="020B0600000101010101" pitchFamily="50" charset="-127"/>
                <a:ea typeface="나눔스퀘어" panose="020B0600000101010101" pitchFamily="50" charset="-127"/>
              </a:rPr>
              <a:t>Szegedy</a:t>
            </a:r>
            <a:r>
              <a:rPr lang="en-US" altLang="ko-KR" sz="1600" dirty="0">
                <a:latin typeface="나눔스퀘어" panose="020B0600000101010101" pitchFamily="50" charset="-127"/>
                <a:ea typeface="나눔스퀘어" panose="020B0600000101010101" pitchFamily="50" charset="-127"/>
              </a:rPr>
              <a:t>, W. Liu, Y. Jia, P. </a:t>
            </a:r>
            <a:r>
              <a:rPr lang="en-US" altLang="ko-KR" sz="1600" dirty="0" err="1">
                <a:latin typeface="나눔스퀘어" panose="020B0600000101010101" pitchFamily="50" charset="-127"/>
                <a:ea typeface="나눔스퀘어" panose="020B0600000101010101" pitchFamily="50" charset="-127"/>
              </a:rPr>
              <a:t>Sermanet</a:t>
            </a:r>
            <a:r>
              <a:rPr lang="en-US" altLang="ko-KR" sz="1600" dirty="0">
                <a:latin typeface="나눔스퀘어" panose="020B0600000101010101" pitchFamily="50" charset="-127"/>
                <a:ea typeface="나눔스퀘어" panose="020B0600000101010101" pitchFamily="50" charset="-127"/>
              </a:rPr>
              <a:t>, S. Reed, D. </a:t>
            </a:r>
            <a:r>
              <a:rPr lang="en-US" altLang="ko-KR" sz="1600" dirty="0" err="1">
                <a:latin typeface="나눔스퀘어" panose="020B0600000101010101" pitchFamily="50" charset="-127"/>
                <a:ea typeface="나눔스퀘어" panose="020B0600000101010101" pitchFamily="50" charset="-127"/>
              </a:rPr>
              <a:t>Anguelov</a:t>
            </a:r>
            <a:r>
              <a:rPr lang="en-US" altLang="ko-KR" sz="1600" dirty="0">
                <a:latin typeface="나눔스퀘어" panose="020B0600000101010101" pitchFamily="50" charset="-127"/>
                <a:ea typeface="나눔스퀘어" panose="020B0600000101010101" pitchFamily="50" charset="-127"/>
              </a:rPr>
              <a:t>, D. Erhan, V. </a:t>
            </a:r>
            <a:r>
              <a:rPr lang="en-US" altLang="ko-KR" sz="1600" dirty="0" err="1">
                <a:latin typeface="나눔스퀘어" panose="020B0600000101010101" pitchFamily="50" charset="-127"/>
                <a:ea typeface="나눔스퀘어" panose="020B0600000101010101" pitchFamily="50" charset="-127"/>
              </a:rPr>
              <a:t>Vanhoucke</a:t>
            </a:r>
            <a:r>
              <a:rPr lang="en-US" altLang="ko-KR" sz="1600" dirty="0">
                <a:latin typeface="나눔스퀘어" panose="020B0600000101010101" pitchFamily="50" charset="-127"/>
                <a:ea typeface="나눔스퀘어" panose="020B0600000101010101" pitchFamily="50" charset="-127"/>
              </a:rPr>
              <a:t>, and A. </a:t>
            </a:r>
            <a:r>
              <a:rPr lang="en-US" altLang="ko-KR" sz="1600" dirty="0" err="1">
                <a:latin typeface="나눔스퀘어" panose="020B0600000101010101" pitchFamily="50" charset="-127"/>
                <a:ea typeface="나눔스퀘어" panose="020B0600000101010101" pitchFamily="50" charset="-127"/>
              </a:rPr>
              <a:t>Rabinovich</a:t>
            </a:r>
            <a:r>
              <a:rPr lang="en-US" altLang="ko-KR" sz="1600" dirty="0">
                <a:latin typeface="나눔스퀘어" panose="020B0600000101010101" pitchFamily="50" charset="-127"/>
                <a:ea typeface="나눔스퀘어" panose="020B0600000101010101" pitchFamily="50" charset="-127"/>
              </a:rPr>
              <a:t>. Going deeper with convolutions. </a:t>
            </a:r>
            <a:r>
              <a:rPr lang="en-US" altLang="ko-KR" sz="1600" dirty="0" err="1">
                <a:latin typeface="나눔스퀘어" panose="020B0600000101010101" pitchFamily="50" charset="-127"/>
                <a:ea typeface="나눔스퀘어" panose="020B0600000101010101" pitchFamily="50" charset="-127"/>
              </a:rPr>
              <a:t>CoRR</a:t>
            </a:r>
            <a:r>
              <a:rPr lang="en-US" altLang="ko-KR" sz="1600" dirty="0">
                <a:latin typeface="나눔스퀘어" panose="020B0600000101010101" pitchFamily="50" charset="-127"/>
                <a:ea typeface="나눔스퀘어" panose="020B0600000101010101" pitchFamily="50" charset="-127"/>
              </a:rPr>
              <a:t>, abs/1409.4842, 2014</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B. Hariharan, P. Arbelaez, L. </a:t>
            </a:r>
            <a:r>
              <a:rPr lang="en-US" altLang="ko-KR" sz="1600" dirty="0" err="1">
                <a:latin typeface="나눔스퀘어" panose="020B0600000101010101" pitchFamily="50" charset="-127"/>
                <a:ea typeface="나눔스퀘어" panose="020B0600000101010101" pitchFamily="50" charset="-127"/>
              </a:rPr>
              <a:t>Bourdev</a:t>
            </a:r>
            <a:r>
              <a:rPr lang="en-US" altLang="ko-KR" sz="1600" dirty="0">
                <a:latin typeface="나눔스퀘어" panose="020B0600000101010101" pitchFamily="50" charset="-127"/>
                <a:ea typeface="나눔스퀘어" panose="020B0600000101010101" pitchFamily="50" charset="-127"/>
              </a:rPr>
              <a:t>, S. Maji, and J. Malik. ´ Semantic contours from inverse detectors. In ICCV, 2011</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C. L. </a:t>
            </a:r>
            <a:r>
              <a:rPr lang="en-US" altLang="ko-KR" sz="1600" dirty="0" err="1">
                <a:latin typeface="나눔스퀘어" panose="020B0600000101010101" pitchFamily="50" charset="-127"/>
                <a:ea typeface="나눔스퀘어" panose="020B0600000101010101" pitchFamily="50" charset="-127"/>
              </a:rPr>
              <a:t>Zitnick</a:t>
            </a:r>
            <a:r>
              <a:rPr lang="en-US" altLang="ko-KR" sz="1600" dirty="0">
                <a:latin typeface="나눔스퀘어" panose="020B0600000101010101" pitchFamily="50" charset="-127"/>
                <a:ea typeface="나눔스퀘어" panose="020B0600000101010101" pitchFamily="50" charset="-127"/>
              </a:rPr>
              <a:t> and P. Dollar. Edge boxes: Locating object ´ proposals from edges. In ECCV, 2014</a:t>
            </a:r>
          </a:p>
        </p:txBody>
      </p:sp>
      <p:sp>
        <p:nvSpPr>
          <p:cNvPr id="13" name="직사각형 12">
            <a:extLst>
              <a:ext uri="{FF2B5EF4-FFF2-40B4-BE49-F238E27FC236}">
                <a16:creationId xmlns:a16="http://schemas.microsoft.com/office/drawing/2014/main" id="{1FDD3AAF-7C52-431B-84B3-F002CE0BAB7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3A2FD26C-9E67-4E51-87C3-BC1C04DEEDCE}"/>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0507DD46-BBBD-4F6D-B63D-B7CF581DB30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7100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3679313" y="2521722"/>
            <a:ext cx="4833374" cy="1323439"/>
          </a:xfrm>
          <a:prstGeom prst="rect">
            <a:avLst/>
          </a:prstGeom>
          <a:noFill/>
        </p:spPr>
        <p:txBody>
          <a:bodyPr wrap="none" rtlCol="0">
            <a:spAutoFit/>
          </a:bodyPr>
          <a:lstStyle/>
          <a:p>
            <a:r>
              <a:rPr lang="ko-KR" altLang="en-US" sz="8000">
                <a:solidFill>
                  <a:schemeClr val="bg1"/>
                </a:solidFill>
                <a:latin typeface="나눔바른고딕" panose="020B0603020101020101" pitchFamily="50" charset="-127"/>
                <a:ea typeface="나눔바른고딕" panose="020B0603020101020101" pitchFamily="50" charset="-127"/>
              </a:rPr>
              <a:t>감사합니다</a:t>
            </a:r>
          </a:p>
        </p:txBody>
      </p:sp>
      <p:sp>
        <p:nvSpPr>
          <p:cNvPr id="9" name="직사각형 8">
            <a:extLst>
              <a:ext uri="{FF2B5EF4-FFF2-40B4-BE49-F238E27FC236}">
                <a16:creationId xmlns:a16="http://schemas.microsoft.com/office/drawing/2014/main" id="{FB9B8D41-3587-49BE-B7D4-EADDA78F2DB9}"/>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4299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a:t>
            </a:r>
            <a:r>
              <a:rPr lang="en-US" altLang="ko-KR" sz="900" b="0" i="0" u="sng" dirty="0">
                <a:effectLst/>
                <a:latin typeface="sohne"/>
                <a:ea typeface="나눔스퀘어" panose="020B0600000101010101" pitchFamily="50" charset="-127"/>
                <a:hlinkClick r:id="rId2"/>
              </a:rPr>
              <a:t>https://www.youtube.com/watch?v=CxanE_W46ts</a:t>
            </a:r>
            <a:endParaRPr lang="en-US" altLang="ko-KR" sz="900" dirty="0">
              <a:latin typeface="나눔스퀘어" panose="020B0600000101010101" pitchFamily="50" charset="-127"/>
              <a:ea typeface="나눔스퀘어" panose="020B0600000101010101" pitchFamily="50" charset="-127"/>
            </a:endParaRP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5</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554545"/>
          </a:xfrm>
          <a:prstGeom prst="rect">
            <a:avLst/>
          </a:prstGeom>
          <a:noFill/>
        </p:spPr>
        <p:txBody>
          <a:bodyPr wrap="square" rtlCol="0">
            <a:spAutoFit/>
          </a:bodyPr>
          <a:lstStyle/>
          <a:p>
            <a:pPr marL="457200" indent="-457200" latinLnBrk="0">
              <a:buFont typeface="+mj-lt"/>
              <a:buAutoNum type="arabicPeriod" startAt="4"/>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 논문에서 가장 공헌한 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SegNet Decoding </a:t>
            </a:r>
            <a:r>
              <a:rPr lang="ko-KR" altLang="en-US" sz="2000" dirty="0">
                <a:latin typeface="나눔스퀘어" panose="020B0600000101010101" pitchFamily="50" charset="-127"/>
                <a:ea typeface="나눔스퀘어" panose="020B0600000101010101" pitchFamily="50" charset="-127"/>
              </a:rPr>
              <a:t>부분의 분석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FCN</a:t>
            </a:r>
            <a:r>
              <a:rPr lang="ko-KR" altLang="en-US" sz="2000" dirty="0">
                <a:latin typeface="나눔스퀘어" panose="020B0600000101010101" pitchFamily="50" charset="-127"/>
                <a:ea typeface="나눔스퀘어" panose="020B0600000101010101" pitchFamily="50" charset="-127"/>
              </a:rPr>
              <a:t>의 사용에 대한 분석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Design architectures &lt;-&gt; Practical </a:t>
            </a:r>
            <a:r>
              <a:rPr lang="ko-KR" altLang="en-US" sz="2000" dirty="0">
                <a:latin typeface="나눔스퀘어" panose="020B0600000101010101" pitchFamily="50" charset="-127"/>
                <a:ea typeface="나눔스퀘어" panose="020B0600000101010101" pitchFamily="50" charset="-127"/>
              </a:rPr>
              <a:t>에 대한 </a:t>
            </a:r>
            <a:r>
              <a:rPr lang="en-US" altLang="ko-KR" sz="2000" dirty="0">
                <a:latin typeface="나눔스퀘어" panose="020B0600000101010101" pitchFamily="50" charset="-127"/>
                <a:ea typeface="나눔스퀘어" panose="020B0600000101010101" pitchFamily="50" charset="-127"/>
              </a:rPr>
              <a:t>trade offs</a:t>
            </a:r>
            <a:r>
              <a:rPr lang="ko-KR" altLang="en-US" sz="2000" dirty="0">
                <a:latin typeface="나눔스퀘어" panose="020B0600000101010101" pitchFamily="50" charset="-127"/>
                <a:ea typeface="나눔스퀘어" panose="020B0600000101010101" pitchFamily="50" charset="-127"/>
              </a:rPr>
              <a:t>를 조사 </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기존의 </a:t>
            </a:r>
            <a:r>
              <a:rPr lang="en-US" altLang="ko-KR" sz="2000" dirty="0">
                <a:latin typeface="나눔스퀘어" panose="020B0600000101010101" pitchFamily="50" charset="-127"/>
                <a:ea typeface="나눔스퀘어" panose="020B0600000101010101" pitchFamily="50" charset="-127"/>
              </a:rPr>
              <a:t>Decoder </a:t>
            </a:r>
            <a:r>
              <a:rPr lang="ko-KR" altLang="en-US" sz="2000" dirty="0">
                <a:latin typeface="나눔스퀘어" panose="020B0600000101010101" pitchFamily="50" charset="-127"/>
                <a:ea typeface="나눔스퀘어" panose="020B0600000101010101" pitchFamily="50" charset="-127"/>
              </a:rPr>
              <a:t>파트는 모두 파라미터가 너무 많아서 속도가 </a:t>
            </a:r>
            <a:r>
              <a:rPr lang="ko-KR" altLang="en-US" sz="2000" dirty="0" err="1">
                <a:latin typeface="나눔스퀘어" panose="020B0600000101010101" pitchFamily="50" charset="-127"/>
                <a:ea typeface="나눔스퀘어" panose="020B0600000101010101" pitchFamily="50" charset="-127"/>
              </a:rPr>
              <a:t>오래걸림</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데이터가 많이 필요</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같은 경우 수렴의 </a:t>
            </a:r>
            <a:r>
              <a:rPr lang="ko-KR" altLang="en-US" sz="2000" dirty="0" err="1">
                <a:latin typeface="나눔스퀘어" panose="020B0600000101010101" pitchFamily="50" charset="-127"/>
                <a:ea typeface="나눔스퀘어" panose="020B0600000101010101" pitchFamily="50" charset="-127"/>
              </a:rPr>
              <a:t>문제때매</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2-stage training </a:t>
            </a:r>
            <a:r>
              <a:rPr lang="ko-KR" altLang="en-US" sz="2000" dirty="0">
                <a:latin typeface="나눔스퀘어" panose="020B0600000101010101" pitchFamily="50" charset="-127"/>
                <a:ea typeface="나눔스퀘어" panose="020B0600000101010101" pitchFamily="50" charset="-127"/>
              </a:rPr>
              <a:t>도입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r>
              <a:rPr lang="en-US" altLang="ko-KR" sz="2000" dirty="0">
                <a:latin typeface="나눔스퀘어" panose="020B0600000101010101" pitchFamily="50" charset="-127"/>
                <a:ea typeface="나눔스퀘어" panose="020B0600000101010101" pitchFamily="50" charset="-127"/>
              </a:rPr>
              <a:t>Pascal VOC12</a:t>
            </a:r>
            <a:r>
              <a:rPr lang="ko-KR" altLang="en-US" sz="2000" dirty="0">
                <a:latin typeface="나눔스퀘어" panose="020B0600000101010101" pitchFamily="50" charset="-127"/>
                <a:ea typeface="나눔스퀘어" panose="020B0600000101010101" pitchFamily="50" charset="-127"/>
              </a:rPr>
              <a:t>와 </a:t>
            </a:r>
            <a:r>
              <a:rPr lang="en-US" altLang="ko-KR" sz="2000" dirty="0" err="1">
                <a:latin typeface="나눔스퀘어" panose="020B0600000101010101" pitchFamily="50" charset="-127"/>
                <a:ea typeface="나눔스퀘어" panose="020B0600000101010101" pitchFamily="50" charset="-127"/>
              </a:rPr>
              <a:t>Senen</a:t>
            </a:r>
            <a:r>
              <a:rPr lang="en-US" altLang="ko-KR" sz="2000" dirty="0">
                <a:latin typeface="나눔스퀘어" panose="020B0600000101010101" pitchFamily="50" charset="-127"/>
                <a:ea typeface="나눔스퀘어" panose="020B0600000101010101" pitchFamily="50" charset="-127"/>
              </a:rPr>
              <a:t> segmentation </a:t>
            </a:r>
            <a:r>
              <a:rPr lang="en-US" altLang="ko-KR" sz="2000" dirty="0" err="1">
                <a:latin typeface="나눔스퀘어" panose="020B0600000101010101" pitchFamily="50" charset="-127"/>
                <a:ea typeface="나눔스퀘어" panose="020B0600000101010101" pitchFamily="50" charset="-127"/>
              </a:rPr>
              <a:t>CamVid</a:t>
            </a:r>
            <a:r>
              <a:rPr lang="en-US" altLang="ko-KR" sz="2000" dirty="0">
                <a:latin typeface="나눔스퀘어" panose="020B0600000101010101" pitchFamily="50" charset="-127"/>
                <a:ea typeface="나눔스퀘어" panose="020B0600000101010101" pitchFamily="50" charset="-127"/>
              </a:rPr>
              <a:t> / SUNRGB-D </a:t>
            </a:r>
            <a:r>
              <a:rPr lang="ko-KR" altLang="en-US" sz="2000" dirty="0">
                <a:latin typeface="나눔스퀘어" panose="020B0600000101010101" pitchFamily="50" charset="-127"/>
                <a:ea typeface="나눔스퀘어" panose="020B0600000101010101" pitchFamily="50" charset="-127"/>
              </a:rPr>
              <a:t>에서 실험을 진행 </a:t>
            </a:r>
            <a:endParaRPr lang="en-US" altLang="ko-KR" sz="200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for post">
            <a:extLst>
              <a:ext uri="{FF2B5EF4-FFF2-40B4-BE49-F238E27FC236}">
                <a16:creationId xmlns:a16="http://schemas.microsoft.com/office/drawing/2014/main" id="{68E2C4A9-14F3-42BF-B9E2-1052172AD59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58158" y="4101557"/>
            <a:ext cx="4263177" cy="240159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30A28BAF-AA25-4D49-98DB-69858926F90D}"/>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95925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Literature Review</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기존의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Segmentation </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연구들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a:t>
            </a:r>
            <a:r>
              <a:rPr lang="en-US" altLang="ko-KR" sz="2000" dirty="0" err="1">
                <a:latin typeface="나눔스퀘어" panose="020B0600000101010101" pitchFamily="50" charset="-127"/>
                <a:ea typeface="나눔스퀘어" panose="020B0600000101010101" pitchFamily="50" charset="-127"/>
              </a:rPr>
              <a:t>understandin</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objects</a:t>
            </a:r>
            <a:r>
              <a:rPr lang="ko-KR" altLang="en-US" sz="2000" dirty="0">
                <a:latin typeface="나눔스퀘어" panose="020B0600000101010101" pitchFamily="50" charset="-127"/>
                <a:ea typeface="나눔스퀘어" panose="020B0600000101010101" pitchFamily="50" charset="-127"/>
              </a:rPr>
              <a:t>간의 관계를 </a:t>
            </a:r>
            <a:r>
              <a:rPr lang="ko-KR" altLang="en-US" sz="2000" dirty="0" err="1">
                <a:latin typeface="나눔스퀘어" panose="020B0600000101010101" pitchFamily="50" charset="-127"/>
                <a:ea typeface="나눔스퀘어" panose="020B0600000101010101" pitchFamily="50" charset="-127"/>
              </a:rPr>
              <a:t>이해하는데에</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Semantic segmentation </a:t>
            </a:r>
            <a:r>
              <a:rPr lang="ko-KR" altLang="en-US" sz="2000" dirty="0">
                <a:latin typeface="나눔스퀘어" panose="020B0600000101010101" pitchFamily="50" charset="-127"/>
                <a:ea typeface="나눔스퀘어" panose="020B0600000101010101" pitchFamily="50" charset="-127"/>
              </a:rPr>
              <a:t>사용</a:t>
            </a:r>
            <a:endParaRPr lang="en-US" altLang="ko-KR" sz="2000" dirty="0">
              <a:latin typeface="나눔스퀘어" panose="020B0600000101010101" pitchFamily="50" charset="-127"/>
              <a:ea typeface="나눔스퀘어" panose="020B0600000101010101" pitchFamily="50" charset="-127"/>
            </a:endParaRPr>
          </a:p>
          <a:p>
            <a:pPr lvl="1" latinLnBrk="0"/>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appearance(road, building)</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shape(cars, pedestrians)</a:t>
            </a:r>
            <a:r>
              <a:rPr lang="ko-KR" altLang="en-US" sz="2000" dirty="0">
                <a:latin typeface="나눔스퀘어" panose="020B0600000101010101" pitchFamily="50" charset="-127"/>
                <a:ea typeface="나눔스퀘어" panose="020B0600000101010101" pitchFamily="50" charset="-127"/>
              </a:rPr>
              <a:t>를 이해하고 그 </a:t>
            </a:r>
            <a:r>
              <a:rPr lang="ko-KR" altLang="en-US" sz="2000" dirty="0" err="1">
                <a:latin typeface="나눔스퀘어" panose="020B0600000101010101" pitchFamily="50" charset="-127"/>
                <a:ea typeface="나눔스퀘어" panose="020B0600000101010101" pitchFamily="50" charset="-127"/>
              </a:rPr>
              <a:t>들간의</a:t>
            </a:r>
            <a:r>
              <a:rPr lang="ko-KR" altLang="en-US" sz="2000" dirty="0">
                <a:latin typeface="나눔스퀘어" panose="020B0600000101010101" pitchFamily="50" charset="-127"/>
                <a:ea typeface="나눔스퀘어" panose="020B0600000101010101" pitchFamily="50" charset="-127"/>
              </a:rPr>
              <a:t> 관계를 이해할 필요가 있음</a:t>
            </a:r>
            <a:r>
              <a:rPr lang="en-US" altLang="ko-KR" sz="2000" dirty="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대부분의 픽셀이 </a:t>
            </a:r>
            <a:r>
              <a:rPr lang="en-US" altLang="ko-KR" sz="2000" dirty="0">
                <a:latin typeface="나눔스퀘어" panose="020B0600000101010101" pitchFamily="50" charset="-127"/>
                <a:ea typeface="나눔스퀘어" panose="020B0600000101010101" pitchFamily="50" charset="-127"/>
              </a:rPr>
              <a:t>large class</a:t>
            </a:r>
            <a:r>
              <a:rPr lang="ko-KR" altLang="en-US" sz="2000" dirty="0">
                <a:latin typeface="나눔스퀘어" panose="020B0600000101010101" pitchFamily="50" charset="-127"/>
                <a:ea typeface="나눔스퀘어" panose="020B0600000101010101" pitchFamily="50" charset="-127"/>
              </a:rPr>
              <a:t>를 가짐 </a:t>
            </a:r>
            <a:r>
              <a:rPr lang="en-US" altLang="ko-KR" sz="2000" dirty="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자율주행과 같은 경우 계산적인 측면에서 </a:t>
            </a:r>
            <a:r>
              <a:rPr lang="ko-KR" altLang="en-US" sz="2000" dirty="0" err="1">
                <a:latin typeface="나눔스퀘어" panose="020B0600000101010101" pitchFamily="50" charset="-127"/>
                <a:ea typeface="나눔스퀘어" panose="020B0600000101010101" pitchFamily="50" charset="-127"/>
              </a:rPr>
              <a:t>효율적이여야함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VGG-16</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layers</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를 만들고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뒤집어서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구성하고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 </a:t>
            </a:r>
            <a:r>
              <a:rPr lang="en-US" altLang="ko-KR" sz="2000" dirty="0" err="1">
                <a:latin typeface="나눔스퀘어" panose="020B0600000101010101" pitchFamily="50" charset="-127"/>
                <a:ea typeface="나눔스퀘어" panose="020B0600000101010101" pitchFamily="50" charset="-127"/>
              </a:rPr>
              <a:t>MaxUnpool</a:t>
            </a:r>
            <a:r>
              <a:rPr lang="ko-KR" altLang="en-US" sz="2000" dirty="0">
                <a:latin typeface="나눔스퀘어" panose="020B0600000101010101" pitchFamily="50" charset="-127"/>
                <a:ea typeface="나눔스퀘어" panose="020B0600000101010101" pitchFamily="50" charset="-127"/>
              </a:rPr>
              <a:t>을 이용함</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bondary</a:t>
            </a:r>
            <a:r>
              <a:rPr lang="en-US" altLang="ko-KR" sz="2000" dirty="0">
                <a:latin typeface="나눔스퀘어" panose="020B0600000101010101" pitchFamily="50" charset="-127"/>
                <a:ea typeface="나눔스퀘어" panose="020B0600000101010101" pitchFamily="50" charset="-127"/>
              </a:rPr>
              <a:t> delineation </a:t>
            </a:r>
            <a:r>
              <a:rPr lang="ko-KR" altLang="en-US" sz="2000" dirty="0">
                <a:latin typeface="나눔스퀘어" panose="020B0600000101010101" pitchFamily="50" charset="-127"/>
                <a:ea typeface="나눔스퀘어" panose="020B0600000101010101" pitchFamily="50" charset="-127"/>
              </a:rPr>
              <a:t>강화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parameters</a:t>
            </a:r>
            <a:r>
              <a:rPr lang="ko-KR" altLang="en-US" sz="2000" dirty="0">
                <a:latin typeface="나눔스퀘어" panose="020B0600000101010101" pitchFamily="50" charset="-127"/>
                <a:ea typeface="나눔스퀘어" panose="020B0600000101010101" pitchFamily="50" charset="-127"/>
              </a:rPr>
              <a:t>의 감소 </a:t>
            </a:r>
            <a:r>
              <a:rPr lang="en-US" altLang="ko-KR" sz="2000" dirty="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다른</a:t>
            </a:r>
            <a:r>
              <a:rPr lang="en-US" altLang="ko-KR" sz="2000" dirty="0">
                <a:latin typeface="나눔스퀘어" panose="020B0600000101010101" pitchFamily="50" charset="-127"/>
                <a:ea typeface="나눔스퀘어" panose="020B0600000101010101" pitchFamily="50" charset="-127"/>
              </a:rPr>
              <a:t>, Encoder-Decoder </a:t>
            </a:r>
            <a:r>
              <a:rPr lang="ko-KR" altLang="en-US" sz="2000" dirty="0">
                <a:latin typeface="나눔스퀘어" panose="020B0600000101010101" pitchFamily="50" charset="-127"/>
                <a:ea typeface="나눔스퀘어" panose="020B0600000101010101" pitchFamily="50" charset="-127"/>
              </a:rPr>
              <a:t>형태의 아키텍처에 바로 적용이 가능함 </a:t>
            </a: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6F818F27-1081-4A63-8AF3-0C05C50F3E0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2731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4644733"/>
            <a:ext cx="11141221" cy="1938992"/>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VGG16</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13</a:t>
            </a:r>
            <a:r>
              <a:rPr lang="ko-KR" altLang="en-US" sz="2000">
                <a:latin typeface="나눔스퀘어" panose="020B0600000101010101" pitchFamily="50" charset="-127"/>
                <a:ea typeface="나눔스퀘어" panose="020B0600000101010101" pitchFamily="50" charset="-127"/>
              </a:rPr>
              <a:t>개 층을 </a:t>
            </a: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로 사용하고 뒤집은 부분을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로 사용 </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중간의 </a:t>
            </a:r>
            <a:r>
              <a:rPr lang="en-US" altLang="ko-KR" sz="2000">
                <a:latin typeface="나눔스퀘어" panose="020B0600000101010101" pitchFamily="50" charset="-127"/>
                <a:ea typeface="나눔스퀘어" panose="020B0600000101010101" pitchFamily="50" charset="-127"/>
              </a:rPr>
              <a:t>Fully Connected Layer </a:t>
            </a:r>
            <a:r>
              <a:rPr lang="ko-KR" altLang="en-US" sz="2000">
                <a:latin typeface="나눔스퀘어" panose="020B0600000101010101" pitchFamily="50" charset="-127"/>
                <a:ea typeface="나눔스퀘어" panose="020B0600000101010101" pitchFamily="50" charset="-127"/>
              </a:rPr>
              <a:t>부분을 제거해서 학습 파라미터를 줄임 </a:t>
            </a:r>
            <a:r>
              <a:rPr lang="en-US" altLang="ko-KR" sz="2000">
                <a:latin typeface="나눔스퀘어" panose="020B0600000101010101" pitchFamily="50" charset="-127"/>
                <a:ea typeface="나눔스퀘어" panose="020B0600000101010101" pitchFamily="50" charset="-127"/>
              </a:rPr>
              <a:t>(134M -&gt; 14.7M)</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Enocoder </a:t>
            </a:r>
            <a:r>
              <a:rPr lang="ko-KR" altLang="en-US" sz="2000">
                <a:latin typeface="나눔스퀘어" panose="020B0600000101010101" pitchFamily="50" charset="-127"/>
                <a:ea typeface="나눔스퀘어" panose="020B0600000101010101" pitchFamily="50" charset="-127"/>
              </a:rPr>
              <a:t>부분은 </a:t>
            </a:r>
            <a:r>
              <a:rPr lang="en-US" altLang="ko-KR" sz="2000">
                <a:latin typeface="나눔스퀘어" panose="020B0600000101010101" pitchFamily="50" charset="-127"/>
                <a:ea typeface="나눔스퀘어" panose="020B0600000101010101" pitchFamily="50" charset="-127"/>
              </a:rPr>
              <a:t>pretrained </a:t>
            </a:r>
            <a:r>
              <a:rPr lang="ko-KR" altLang="en-US" sz="2000">
                <a:latin typeface="나눔스퀘어" panose="020B0600000101010101" pitchFamily="50" charset="-127"/>
                <a:ea typeface="나눔스퀘어" panose="020B0600000101010101" pitchFamily="50" charset="-127"/>
              </a:rPr>
              <a:t>된 네트워크를 사용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Conv</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BN</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ReLU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41C01FBE-C2C8-49B8-A027-CF07EFBC7316}"/>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17" name="직사각형 16">
            <a:extLst>
              <a:ext uri="{FF2B5EF4-FFF2-40B4-BE49-F238E27FC236}">
                <a16:creationId xmlns:a16="http://schemas.microsoft.com/office/drawing/2014/main" id="{383AE381-5C7B-45DA-BE79-A6840F0B588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65899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622566"/>
            <a:ext cx="11141221" cy="5324535"/>
          </a:xfrm>
          <a:prstGeom prst="rect">
            <a:avLst/>
          </a:prstGeom>
          <a:noFill/>
        </p:spPr>
        <p:txBody>
          <a:bodyPr wrap="square" rtlCol="0">
            <a:spAutoFit/>
          </a:bodyPr>
          <a:lstStyle/>
          <a:p>
            <a:pPr marL="457200" indent="-457200" latinLnBrk="0">
              <a:buFont typeface="+mj-lt"/>
              <a:buAutoNum type="arabicPeriod" startAt="2"/>
            </a:pPr>
            <a:r>
              <a:rPr lang="en-US" altLang="ko-KR" sz="2000" dirty="0" err="1">
                <a:latin typeface="나눔스퀘어" panose="020B0600000101010101" pitchFamily="50" charset="-127"/>
                <a:ea typeface="나눔스퀘어" panose="020B0600000101010101" pitchFamily="50" charset="-127"/>
              </a:rPr>
              <a:t>MaxPooling</a:t>
            </a:r>
            <a:r>
              <a:rPr lang="ko-KR" altLang="en-US" sz="2000" dirty="0">
                <a:latin typeface="나눔스퀘어" panose="020B0600000101010101" pitchFamily="50" charset="-127"/>
                <a:ea typeface="나눔스퀘어" panose="020B0600000101010101" pitchFamily="50" charset="-127"/>
              </a:rPr>
              <a:t>의 장점과 단점</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Max Pooling – 2x2 window with stride 2 (overlapped </a:t>
            </a:r>
            <a:r>
              <a:rPr lang="ko-KR" altLang="en-US" sz="2000" dirty="0">
                <a:latin typeface="나눔스퀘어" panose="020B0600000101010101" pitchFamily="50" charset="-127"/>
                <a:ea typeface="나눔스퀘어" panose="020B0600000101010101" pitchFamily="50" charset="-127"/>
              </a:rPr>
              <a:t>안되도록</a:t>
            </a:r>
            <a:r>
              <a:rPr lang="en-US" altLang="ko-KR" sz="2000" dirty="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Max Pooling</a:t>
            </a:r>
            <a:r>
              <a:rPr lang="ko-KR" altLang="en-US" sz="2000" dirty="0">
                <a:latin typeface="나눔스퀘어" panose="020B0600000101010101" pitchFamily="50" charset="-127"/>
                <a:ea typeface="나눔스퀘어" panose="020B0600000101010101" pitchFamily="50" charset="-127"/>
              </a:rPr>
              <a:t>을 통해 </a:t>
            </a:r>
            <a:r>
              <a:rPr lang="en-US" altLang="ko-KR" sz="2000" dirty="0">
                <a:latin typeface="나눔스퀘어" panose="020B0600000101010101" pitchFamily="50" charset="-127"/>
                <a:ea typeface="나눔스퀘어" panose="020B0600000101010101" pitchFamily="50" charset="-127"/>
              </a:rPr>
              <a:t>translation invariance + large </a:t>
            </a:r>
            <a:r>
              <a:rPr lang="en-US" altLang="ko-KR" sz="2000" dirty="0" err="1">
                <a:latin typeface="나눔스퀘어" panose="020B0600000101010101" pitchFamily="50" charset="-127"/>
                <a:ea typeface="나눔스퀘어" panose="020B0600000101010101" pitchFamily="50" charset="-127"/>
              </a:rPr>
              <a:t>contex</a:t>
            </a:r>
            <a:r>
              <a:rPr lang="ko-KR" altLang="en-US" sz="2000" dirty="0">
                <a:latin typeface="나눔스퀘어" panose="020B0600000101010101" pitchFamily="50" charset="-127"/>
                <a:ea typeface="나눔스퀘어" panose="020B0600000101010101" pitchFamily="50" charset="-127"/>
              </a:rPr>
              <a:t>를 </a:t>
            </a:r>
            <a:r>
              <a:rPr lang="en-US" altLang="ko-KR" sz="2000" dirty="0">
                <a:latin typeface="나눔스퀘어" panose="020B0600000101010101" pitchFamily="50" charset="-127"/>
                <a:ea typeface="나눔스퀘어" panose="020B0600000101010101" pitchFamily="50" charset="-127"/>
              </a:rPr>
              <a:t>each pixel</a:t>
            </a:r>
            <a:r>
              <a:rPr lang="ko-KR" altLang="en-US" sz="2000" dirty="0">
                <a:latin typeface="나눔스퀘어" panose="020B0600000101010101" pitchFamily="50" charset="-127"/>
                <a:ea typeface="나눔스퀘어" panose="020B0600000101010101" pitchFamily="50" charset="-127"/>
              </a:rPr>
              <a:t>에 담음</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spatial</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resolution</a:t>
            </a:r>
            <a:r>
              <a:rPr lang="ko-KR" altLang="en-US" sz="2000" dirty="0">
                <a:latin typeface="나눔스퀘어" panose="020B0600000101010101" pitchFamily="50" charset="-127"/>
                <a:ea typeface="나눔스퀘어" panose="020B0600000101010101" pitchFamily="50" charset="-127"/>
              </a:rPr>
              <a:t>이 사라지는 문제가 발생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detai</a:t>
            </a:r>
            <a:r>
              <a:rPr lang="ko-KR" altLang="en-US" sz="2000" dirty="0">
                <a:latin typeface="나눔스퀘어" panose="020B0600000101010101" pitchFamily="50" charset="-127"/>
                <a:ea typeface="나눔스퀘어" panose="020B0600000101010101" pitchFamily="50" charset="-127"/>
              </a:rPr>
              <a:t>한 부분이 사라짐</a:t>
            </a:r>
            <a:r>
              <a:rPr lang="en-US" altLang="ko-KR" sz="2000" dirty="0">
                <a:latin typeface="나눔스퀘어" panose="020B0600000101010101" pitchFamily="50" charset="-127"/>
                <a:ea typeface="나눔스퀘어" panose="020B0600000101010101" pitchFamily="50" charset="-127"/>
              </a:rPr>
              <a:t>) </a:t>
            </a:r>
          </a:p>
          <a:p>
            <a:pPr marL="1371600" lvl="2"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 위의 문제점을 </a:t>
            </a:r>
            <a:r>
              <a:rPr lang="ko-KR" altLang="en-US" sz="2000" dirty="0" err="1">
                <a:latin typeface="나눔스퀘어" panose="020B0600000101010101" pitchFamily="50" charset="-127"/>
                <a:ea typeface="나눔스퀘어" panose="020B0600000101010101" pitchFamily="50" charset="-127"/>
              </a:rPr>
              <a:t>잡아주기위한</a:t>
            </a:r>
            <a:r>
              <a:rPr lang="ko-KR" altLang="en-US" sz="2000" dirty="0">
                <a:latin typeface="나눔스퀘어" panose="020B0600000101010101" pitchFamily="50" charset="-127"/>
                <a:ea typeface="나눔스퀘어" panose="020B0600000101010101" pitchFamily="50" charset="-127"/>
              </a:rPr>
              <a:t> 장치가 필요하고 이게 </a:t>
            </a:r>
            <a:r>
              <a:rPr lang="en-US" altLang="ko-KR" sz="2000" dirty="0" err="1">
                <a:latin typeface="나눔스퀘어" panose="020B0600000101010101" pitchFamily="50" charset="-127"/>
                <a:ea typeface="나눔스퀘어" panose="020B0600000101010101" pitchFamily="50" charset="-127"/>
              </a:rPr>
              <a:t>Unsampling</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기법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dirty="0" err="1">
                <a:latin typeface="나눔스퀘어" panose="020B0600000101010101" pitchFamily="50" charset="-127"/>
                <a:ea typeface="나눔스퀘어" panose="020B0600000101010101" pitchFamily="50" charset="-127"/>
              </a:rPr>
              <a:t>UnMaxPooling</a:t>
            </a:r>
            <a:r>
              <a:rPr lang="ko-KR" altLang="en-US" sz="2000" dirty="0">
                <a:latin typeface="나눔스퀘어" panose="020B0600000101010101" pitchFamily="50" charset="-127"/>
                <a:ea typeface="나눔스퀘어" panose="020B0600000101010101" pitchFamily="50" charset="-127"/>
              </a:rPr>
              <a:t>의 장점과 단점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메모리의 효율성 </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 및 </a:t>
            </a:r>
            <a:r>
              <a:rPr lang="ko-KR" altLang="en-US" sz="2000" dirty="0" err="1">
                <a:latin typeface="나눔스퀘어" panose="020B0600000101010101" pitchFamily="50" charset="-127"/>
                <a:ea typeface="나눔스퀘어" panose="020B0600000101010101" pitchFamily="50" charset="-127"/>
              </a:rPr>
              <a:t>인퍼런스</a:t>
            </a:r>
            <a:r>
              <a:rPr lang="ko-KR" altLang="en-US" sz="2000" dirty="0">
                <a:latin typeface="나눔스퀘어" panose="020B0600000101010101" pitchFamily="50" charset="-127"/>
                <a:ea typeface="나눔스퀘어" panose="020B0600000101010101" pitchFamily="50" charset="-127"/>
              </a:rPr>
              <a:t> 속도가 빠름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경계에 대한 정보를 효율적으로 저장할 수 있음</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r>
              <a:rPr lang="ko-KR" altLang="en-US" sz="2000" dirty="0">
                <a:latin typeface="나눔스퀘어" panose="020B0600000101010101" pitchFamily="50" charset="-127"/>
                <a:ea typeface="나눔스퀘어" panose="020B0600000101010101" pitchFamily="50" charset="-127"/>
              </a:rPr>
              <a:t>다른 </a:t>
            </a:r>
            <a:r>
              <a:rPr lang="en-US" altLang="ko-KR" sz="2000" dirty="0">
                <a:latin typeface="나눔스퀘어" panose="020B0600000101010101" pitchFamily="50" charset="-127"/>
                <a:ea typeface="나눔스퀘어" panose="020B0600000101010101" pitchFamily="50" charset="-127"/>
              </a:rPr>
              <a:t>Architectures</a:t>
            </a:r>
            <a:r>
              <a:rPr lang="ko-KR" altLang="en-US" sz="2000" dirty="0">
                <a:latin typeface="나눔스퀘어" panose="020B0600000101010101" pitchFamily="50" charset="-127"/>
                <a:ea typeface="나눔스퀘어" panose="020B0600000101010101" pitchFamily="50" charset="-127"/>
              </a:rPr>
              <a:t>과의 비교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 </a:t>
            </a: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FC Layer</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2 stage training + larger parameterization </a:t>
            </a: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 use Feature map / don’t use pretrained weight of VGG net</a:t>
            </a:r>
          </a:p>
          <a:p>
            <a:pPr latinLnBrk="0"/>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15472186-2F9E-4208-A89A-411E9845671B}"/>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6369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06C1877-B3AD-41EB-B78F-511715BB39FF}"/>
              </a:ext>
            </a:extLst>
          </p:cNvPr>
          <p:cNvPicPr>
            <a:picLocks noChangeAspect="1"/>
          </p:cNvPicPr>
          <p:nvPr/>
        </p:nvPicPr>
        <p:blipFill>
          <a:blip r:embed="rId2"/>
          <a:stretch>
            <a:fillRect/>
          </a:stretch>
        </p:blipFill>
        <p:spPr>
          <a:xfrm>
            <a:off x="932400" y="1440000"/>
            <a:ext cx="9993207" cy="3246864"/>
          </a:xfrm>
          <a:prstGeom prst="rect">
            <a:avLst/>
          </a:prstGeom>
        </p:spPr>
      </p:pic>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D6FF14-1EE0-43FA-84BB-52C4D2E8C00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TextBox 26">
            <a:extLst>
              <a:ext uri="{FF2B5EF4-FFF2-40B4-BE49-F238E27FC236}">
                <a16:creationId xmlns:a16="http://schemas.microsoft.com/office/drawing/2014/main" id="{3CD0A133-6F8B-4C6B-8AB5-5E42B81404CB}"/>
              </a:ext>
            </a:extLst>
          </p:cNvPr>
          <p:cNvSpPr txBox="1"/>
          <p:nvPr/>
        </p:nvSpPr>
        <p:spPr>
          <a:xfrm>
            <a:off x="867560" y="4660186"/>
            <a:ext cx="11141221" cy="1938992"/>
          </a:xfrm>
          <a:prstGeom prst="rect">
            <a:avLst/>
          </a:prstGeom>
          <a:noFill/>
        </p:spPr>
        <p:txBody>
          <a:bodyPr wrap="square" rtlCol="0">
            <a:spAutoFit/>
          </a:bodyPr>
          <a:lstStyle/>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small version</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4 encoders</a:t>
            </a:r>
            <a:r>
              <a:rPr lang="ko-KR" altLang="en-US" sz="2000" dirty="0">
                <a:latin typeface="나눔스퀘어" panose="020B0600000101010101" pitchFamily="50" charset="-127"/>
                <a:ea typeface="나눔스퀘어" panose="020B0600000101010101" pitchFamily="50" charset="-127"/>
              </a:rPr>
              <a:t>와 </a:t>
            </a:r>
            <a:r>
              <a:rPr lang="en-US" altLang="ko-KR" sz="2000" dirty="0">
                <a:latin typeface="나눔스퀘어" panose="020B0600000101010101" pitchFamily="50" charset="-127"/>
                <a:ea typeface="나눔스퀘어" panose="020B0600000101010101" pitchFamily="50" charset="-127"/>
              </a:rPr>
              <a:t>4 decoders</a:t>
            </a:r>
            <a:r>
              <a:rPr lang="ko-KR" altLang="en-US" sz="2000" dirty="0">
                <a:latin typeface="나눔스퀘어" panose="020B0600000101010101" pitchFamily="50" charset="-127"/>
                <a:ea typeface="나눔스퀘어" panose="020B0600000101010101" pitchFamily="50" charset="-127"/>
              </a:rPr>
              <a:t>으로 구성 </a:t>
            </a:r>
            <a:r>
              <a:rPr lang="en-US" altLang="ko-KR" sz="2000" dirty="0">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은 </a:t>
            </a:r>
            <a:r>
              <a:rPr lang="en-US" altLang="ko-KR" sz="2000" dirty="0">
                <a:latin typeface="나눔스퀘어" panose="020B0600000101010101" pitchFamily="50" charset="-127"/>
                <a:ea typeface="나눔스퀘어" panose="020B0600000101010101" pitchFamily="50" charset="-127"/>
              </a:rPr>
              <a:t>5</a:t>
            </a:r>
            <a:r>
              <a:rPr lang="ko-KR" altLang="en-US" sz="2000" dirty="0">
                <a:latin typeface="나눔스퀘어" panose="020B0600000101010101" pitchFamily="50" charset="-127"/>
                <a:ea typeface="나눔스퀘어" panose="020B0600000101010101" pitchFamily="50" charset="-127"/>
              </a:rPr>
              <a:t>개씩으로 구성</a:t>
            </a:r>
            <a:r>
              <a:rPr lang="en-US" altLang="ko-KR" sz="2000" dirty="0">
                <a:latin typeface="나눔스퀘어" panose="020B0600000101010101" pitchFamily="50" charset="-127"/>
                <a:ea typeface="나눔스퀘어" panose="020B0600000101010101" pitchFamily="50" charset="-127"/>
              </a:rPr>
              <a:t>) </a:t>
            </a: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Encoders</a:t>
            </a:r>
            <a:r>
              <a:rPr lang="ko-KR" altLang="en-US" sz="2000" dirty="0">
                <a:latin typeface="나눔스퀘어" panose="020B0600000101010101" pitchFamily="50" charset="-127"/>
                <a:ea typeface="나눔스퀘어" panose="020B0600000101010101" pitchFamily="50" charset="-127"/>
              </a:rPr>
              <a:t>는 </a:t>
            </a:r>
            <a:r>
              <a:rPr lang="en-US" altLang="ko-KR" sz="2000" dirty="0">
                <a:latin typeface="나눔스퀘어" panose="020B0600000101010101" pitchFamily="50" charset="-127"/>
                <a:ea typeface="나눔스퀘어" panose="020B0600000101010101" pitchFamily="50" charset="-127"/>
              </a:rPr>
              <a:t>max-pooling </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sub-sampling</a:t>
            </a:r>
            <a:r>
              <a:rPr lang="ko-KR" altLang="en-US" sz="2000" dirty="0">
                <a:latin typeface="나눔스퀘어" panose="020B0600000101010101" pitchFamily="50" charset="-127"/>
                <a:ea typeface="나눔스퀘어" panose="020B0600000101010101" pitchFamily="50" charset="-127"/>
              </a:rPr>
              <a:t>을 수행하고 이때의 </a:t>
            </a:r>
            <a:r>
              <a:rPr lang="en-US" altLang="ko-KR" sz="2000" dirty="0" err="1">
                <a:latin typeface="나눔스퀘어" panose="020B0600000101010101" pitchFamily="50" charset="-127"/>
                <a:ea typeface="나눔스퀘어" panose="020B0600000101010101" pitchFamily="50" charset="-127"/>
              </a:rPr>
              <a:t>indice</a:t>
            </a:r>
            <a:r>
              <a:rPr lang="ko-KR" altLang="en-US" sz="2000" dirty="0">
                <a:latin typeface="나눔스퀘어" panose="020B0600000101010101" pitchFamily="50" charset="-127"/>
                <a:ea typeface="나눔스퀘어" panose="020B0600000101010101" pitchFamily="50" charset="-127"/>
              </a:rPr>
              <a:t>를 받아서 </a:t>
            </a:r>
            <a:r>
              <a:rPr lang="en-US" altLang="ko-KR" sz="2000" dirty="0" err="1">
                <a:latin typeface="나눔스퀘어" panose="020B0600000101010101" pitchFamily="50" charset="-127"/>
                <a:ea typeface="나눔스퀘어" panose="020B0600000101010101" pitchFamily="50" charset="-127"/>
              </a:rPr>
              <a:t>unmaxsampling</a:t>
            </a:r>
            <a:r>
              <a:rPr lang="ko-KR" altLang="en-US" sz="2000" dirty="0">
                <a:latin typeface="나눔스퀘어" panose="020B0600000101010101" pitchFamily="50" charset="-127"/>
                <a:ea typeface="나눔스퀘어" panose="020B0600000101010101" pitchFamily="50" charset="-127"/>
              </a:rPr>
              <a:t>을 수행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Conv layer </a:t>
            </a:r>
            <a:r>
              <a:rPr lang="ko-KR" altLang="en-US" sz="2000" dirty="0">
                <a:latin typeface="나눔스퀘어" panose="020B0600000101010101" pitchFamily="50" charset="-127"/>
                <a:ea typeface="나눔스퀘어" panose="020B0600000101010101" pitchFamily="50" charset="-127"/>
              </a:rPr>
              <a:t>이후에는 </a:t>
            </a:r>
            <a:r>
              <a:rPr lang="en-US" altLang="ko-KR" sz="2000" dirty="0">
                <a:latin typeface="나눔스퀘어" panose="020B0600000101010101" pitchFamily="50" charset="-127"/>
                <a:ea typeface="나눔스퀘어" panose="020B0600000101010101" pitchFamily="50" charset="-127"/>
              </a:rPr>
              <a:t>BN</a:t>
            </a:r>
            <a:r>
              <a:rPr lang="ko-KR" altLang="en-US" sz="2000" dirty="0">
                <a:latin typeface="나눔스퀘어" panose="020B0600000101010101" pitchFamily="50" charset="-127"/>
                <a:ea typeface="나눔스퀘어" panose="020B0600000101010101" pitchFamily="50" charset="-127"/>
              </a:rPr>
              <a:t> 이 사용되고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는 없음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highlight>
                  <a:srgbClr val="FFFF00"/>
                </a:highlight>
                <a:latin typeface="나눔스퀘어" panose="020B0600000101010101" pitchFamily="50" charset="-127"/>
                <a:ea typeface="나눔스퀘어" panose="020B0600000101010101" pitchFamily="50" charset="-127"/>
              </a:rPr>
              <a:t>Decoder Network</a:t>
            </a:r>
            <a:r>
              <a:rPr lang="ko-KR" altLang="en-US" sz="2000" dirty="0">
                <a:highlight>
                  <a:srgbClr val="FFFF00"/>
                </a:highlight>
                <a:latin typeface="나눔스퀘어" panose="020B0600000101010101" pitchFamily="50" charset="-127"/>
                <a:ea typeface="나눔스퀘어" panose="020B0600000101010101" pitchFamily="50" charset="-127"/>
              </a:rPr>
              <a:t>에는 </a:t>
            </a:r>
            <a:r>
              <a:rPr lang="en-US" altLang="ko-KR" sz="2000" dirty="0" err="1">
                <a:highlight>
                  <a:srgbClr val="FFFF00"/>
                </a:highlight>
                <a:latin typeface="나눔스퀘어" panose="020B0600000101010101" pitchFamily="50" charset="-127"/>
                <a:ea typeface="나눔스퀘어" panose="020B0600000101010101" pitchFamily="50" charset="-127"/>
              </a:rPr>
              <a:t>Relu</a:t>
            </a:r>
            <a:r>
              <a:rPr lang="en-US" altLang="ko-KR" sz="2000" dirty="0">
                <a:highlight>
                  <a:srgbClr val="FFFF00"/>
                </a:highlight>
                <a:latin typeface="나눔스퀘어" panose="020B0600000101010101" pitchFamily="50" charset="-127"/>
                <a:ea typeface="나눔스퀘어" panose="020B0600000101010101" pitchFamily="50" charset="-127"/>
              </a:rPr>
              <a:t>, Bias </a:t>
            </a:r>
            <a:r>
              <a:rPr lang="ko-KR" altLang="en-US" sz="2000" dirty="0">
                <a:highlight>
                  <a:srgbClr val="FFFF00"/>
                </a:highlight>
                <a:latin typeface="나눔스퀘어" panose="020B0600000101010101" pitchFamily="50" charset="-127"/>
                <a:ea typeface="나눔스퀘어" panose="020B0600000101010101" pitchFamily="50" charset="-127"/>
              </a:rPr>
              <a:t>를 사용하지 않음</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7x7 </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conv</a:t>
            </a:r>
            <a:r>
              <a:rPr lang="ko-KR" altLang="en-US" sz="2000" dirty="0">
                <a:latin typeface="나눔스퀘어" panose="020B0600000101010101" pitchFamily="50" charset="-127"/>
                <a:ea typeface="나눔스퀘어" panose="020B0600000101010101" pitchFamily="50" charset="-127"/>
              </a:rPr>
              <a:t>을 이용해서 </a:t>
            </a:r>
            <a:r>
              <a:rPr lang="en-US" altLang="ko-KR" sz="2000" dirty="0">
                <a:latin typeface="나눔스퀘어" panose="020B0600000101010101" pitchFamily="50" charset="-127"/>
                <a:ea typeface="나눔스퀘어" panose="020B0600000101010101" pitchFamily="50" charset="-127"/>
              </a:rPr>
              <a:t>wide context</a:t>
            </a:r>
            <a:r>
              <a:rPr lang="ko-KR" altLang="en-US" sz="2000" dirty="0">
                <a:latin typeface="나눔스퀘어" panose="020B0600000101010101" pitchFamily="50" charset="-127"/>
                <a:ea typeface="나눔스퀘어" panose="020B0600000101010101" pitchFamily="50" charset="-127"/>
              </a:rPr>
              <a:t>를 </a:t>
            </a:r>
            <a:r>
              <a:rPr lang="ko-KR" altLang="en-US" sz="2000" dirty="0" err="1">
                <a:latin typeface="나눔스퀘어" panose="020B0600000101010101" pitchFamily="50" charset="-127"/>
                <a:ea typeface="나눔스퀘어" panose="020B0600000101010101" pitchFamily="50" charset="-127"/>
              </a:rPr>
              <a:t>잡으려고함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6606648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8675</TotalTime>
  <Words>4385</Words>
  <Application>Microsoft Office PowerPoint</Application>
  <PresentationFormat>와이드스크린</PresentationFormat>
  <Paragraphs>536</Paragraphs>
  <Slides>48</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48</vt:i4>
      </vt:variant>
    </vt:vector>
  </HeadingPairs>
  <TitlesOfParts>
    <vt:vector size="54" baseType="lpstr">
      <vt:lpstr>Microsoft JhengHei UI</vt:lpstr>
      <vt:lpstr>sohne</vt:lpstr>
      <vt:lpstr>나눔바른고딕</vt:lpstr>
      <vt:lpstr>나눔스퀘어</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김현우</dc:creator>
  <cp:lastModifiedBy>지뇽쿤</cp:lastModifiedBy>
  <cp:revision>319</cp:revision>
  <dcterms:created xsi:type="dcterms:W3CDTF">2020-12-05T01:59:52Z</dcterms:created>
  <dcterms:modified xsi:type="dcterms:W3CDTF">2021-01-18T08:19:13Z</dcterms:modified>
</cp:coreProperties>
</file>